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7" r:id="rId2"/>
    <p:sldId id="258" r:id="rId3"/>
    <p:sldId id="268" r:id="rId4"/>
    <p:sldId id="280" r:id="rId5"/>
    <p:sldId id="288" r:id="rId6"/>
    <p:sldId id="289" r:id="rId7"/>
    <p:sldId id="262" r:id="rId8"/>
    <p:sldId id="269" r:id="rId9"/>
    <p:sldId id="270" r:id="rId10"/>
    <p:sldId id="271" r:id="rId11"/>
    <p:sldId id="272" r:id="rId12"/>
    <p:sldId id="273" r:id="rId13"/>
    <p:sldId id="274" r:id="rId14"/>
    <p:sldId id="276" r:id="rId15"/>
    <p:sldId id="278" r:id="rId16"/>
    <p:sldId id="279" r:id="rId17"/>
    <p:sldId id="281" r:id="rId18"/>
    <p:sldId id="282" r:id="rId19"/>
    <p:sldId id="285" r:id="rId20"/>
    <p:sldId id="290" r:id="rId21"/>
    <p:sldId id="298" r:id="rId22"/>
    <p:sldId id="299" r:id="rId23"/>
    <p:sldId id="287" r:id="rId24"/>
    <p:sldId id="293" r:id="rId25"/>
    <p:sldId id="295" r:id="rId26"/>
    <p:sldId id="297" r:id="rId27"/>
    <p:sldId id="300" r:id="rId28"/>
    <p:sldId id="301" r:id="rId29"/>
    <p:sldId id="302" r:id="rId30"/>
    <p:sldId id="303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79626" autoAdjust="0"/>
  </p:normalViewPr>
  <p:slideViewPr>
    <p:cSldViewPr>
      <p:cViewPr varScale="1">
        <p:scale>
          <a:sx n="70" d="100"/>
          <a:sy n="70" d="100"/>
        </p:scale>
        <p:origin x="-8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1210D2-5EBE-47A1-B306-4802CA547F39}" type="datetimeFigureOut">
              <a:rPr lang="ru-RU" smtClean="0"/>
              <a:pPr/>
              <a:t>17.04.2015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34BF4C-EAA6-4A17-A907-96F489885BD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34BF4C-EAA6-4A17-A907-96F489885BD6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5000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5000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5000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5000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5000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5000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5000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5000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5000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5000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5000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5000">
    <p:dissolv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89;&#1074;&#1077;&#1090;&#1072;\Desktop\&#1053;&#1086;&#1074;&#1072;&#1103;%20&#1087;&#1072;&#1087;&#1082;&#1072;\Svetofor-Pesnya-pro-PDD-detskaya_(get-tune.net).mp3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света\Desktop\Рисунок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2687" y="1"/>
            <a:ext cx="9149377" cy="6857999"/>
          </a:xfrm>
          <a:prstGeom prst="rect">
            <a:avLst/>
          </a:prstGeom>
          <a:noFill/>
        </p:spPr>
      </p:pic>
      <p:pic>
        <p:nvPicPr>
          <p:cNvPr id="2" name="Picture 2" descr="C:\Users\света\Desktop\img14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59632" y="548680"/>
            <a:ext cx="6437313" cy="2898775"/>
          </a:xfrm>
          <a:prstGeom prst="rect">
            <a:avLst/>
          </a:prstGeom>
          <a:noFill/>
        </p:spPr>
      </p:pic>
      <p:sp>
        <p:nvSpPr>
          <p:cNvPr id="4098" name="Заголовок 1"/>
          <p:cNvSpPr>
            <a:spLocks noGrp="1"/>
          </p:cNvSpPr>
          <p:nvPr>
            <p:ph type="ctrTitle"/>
          </p:nvPr>
        </p:nvSpPr>
        <p:spPr>
          <a:xfrm>
            <a:off x="827584" y="2924944"/>
            <a:ext cx="7772400" cy="1872208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600" b="1" i="1" dirty="0" smtClean="0">
                <a:solidFill>
                  <a:srgbClr val="D60093"/>
                </a:solidFill>
                <a:latin typeface="Palatino Linotype" pitchFamily="18" charset="0"/>
              </a:rPr>
              <a:t>ПАСПОРТ </a:t>
            </a:r>
            <a:br>
              <a:rPr lang="ru-RU" sz="3600" b="1" i="1" dirty="0" smtClean="0">
                <a:solidFill>
                  <a:srgbClr val="D60093"/>
                </a:solidFill>
                <a:latin typeface="Palatino Linotype" pitchFamily="18" charset="0"/>
              </a:rPr>
            </a:br>
            <a:r>
              <a:rPr lang="ru-RU" sz="3600" b="1" i="1" dirty="0" smtClean="0">
                <a:solidFill>
                  <a:srgbClr val="D60093"/>
                </a:solidFill>
                <a:latin typeface="Palatino Linotype" pitchFamily="18" charset="0"/>
              </a:rPr>
              <a:t>дорожной безопасности </a:t>
            </a:r>
            <a:br>
              <a:rPr lang="ru-RU" sz="3600" b="1" i="1" dirty="0" smtClean="0">
                <a:solidFill>
                  <a:srgbClr val="D60093"/>
                </a:solidFill>
                <a:latin typeface="Palatino Linotype" pitchFamily="18" charset="0"/>
              </a:rPr>
            </a:br>
            <a:r>
              <a:rPr lang="ru-RU" sz="3600" b="1" i="1" dirty="0" smtClean="0">
                <a:solidFill>
                  <a:srgbClr val="D60093"/>
                </a:solidFill>
                <a:latin typeface="Palatino Linotype" pitchFamily="18" charset="0"/>
              </a:rPr>
              <a:t>  МБДОУ  «Детский сад «Спутник»</a:t>
            </a:r>
            <a:br>
              <a:rPr lang="ru-RU" sz="3600" b="1" i="1" dirty="0" smtClean="0">
                <a:solidFill>
                  <a:srgbClr val="D60093"/>
                </a:solidFill>
                <a:latin typeface="Palatino Linotype" pitchFamily="18" charset="0"/>
              </a:rPr>
            </a:br>
            <a:r>
              <a:rPr lang="ru-RU" sz="3600" b="1" i="1" dirty="0" smtClean="0">
                <a:solidFill>
                  <a:srgbClr val="D60093"/>
                </a:solidFill>
                <a:latin typeface="Palatino Linotype" pitchFamily="18" charset="0"/>
              </a:rPr>
              <a:t>   </a:t>
            </a:r>
            <a:r>
              <a:rPr lang="ru-RU" b="1" i="1" dirty="0" smtClean="0">
                <a:solidFill>
                  <a:srgbClr val="D60093"/>
                </a:solidFill>
                <a:latin typeface="Palatino Linotype" pitchFamily="18" charset="0"/>
              </a:rPr>
              <a:t/>
            </a:r>
            <a:br>
              <a:rPr lang="ru-RU" b="1" i="1" dirty="0" smtClean="0">
                <a:solidFill>
                  <a:srgbClr val="D60093"/>
                </a:solidFill>
                <a:latin typeface="Palatino Linotype" pitchFamily="18" charset="0"/>
              </a:rPr>
            </a:br>
            <a:r>
              <a:rPr lang="ru-RU" dirty="0" smtClean="0"/>
              <a:t> </a:t>
            </a:r>
            <a:r>
              <a:rPr lang="ru-RU" sz="2800" dirty="0" smtClean="0"/>
              <a:t> </a:t>
            </a:r>
          </a:p>
        </p:txBody>
      </p:sp>
      <p:sp>
        <p:nvSpPr>
          <p:cNvPr id="4099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76056" y="4653136"/>
            <a:ext cx="2695575" cy="1223963"/>
          </a:xfrm>
        </p:spPr>
        <p:txBody>
          <a:bodyPr/>
          <a:lstStyle/>
          <a:p>
            <a:pPr eaLnBrk="1" hangingPunct="1"/>
            <a:r>
              <a:rPr lang="ru-RU" sz="1800" b="1" i="1" dirty="0" smtClean="0">
                <a:solidFill>
                  <a:srgbClr val="7030A0"/>
                </a:solidFill>
                <a:latin typeface="Palatino Linotype" pitchFamily="18" charset="0"/>
              </a:rPr>
              <a:t>Зональный район</a:t>
            </a:r>
          </a:p>
          <a:p>
            <a:pPr eaLnBrk="1" hangingPunct="1"/>
            <a:r>
              <a:rPr lang="ru-RU" sz="1800" b="1" i="1" dirty="0" smtClean="0">
                <a:solidFill>
                  <a:srgbClr val="7030A0"/>
                </a:solidFill>
                <a:latin typeface="Palatino Linotype" pitchFamily="18" charset="0"/>
              </a:rPr>
              <a:t>п.Мирный</a:t>
            </a:r>
          </a:p>
          <a:p>
            <a:pPr eaLnBrk="1" hangingPunct="1"/>
            <a:r>
              <a:rPr lang="ru-RU" sz="1800" b="1" i="1" dirty="0" smtClean="0">
                <a:solidFill>
                  <a:srgbClr val="7030A0"/>
                </a:solidFill>
                <a:latin typeface="Palatino Linotype" pitchFamily="18" charset="0"/>
              </a:rPr>
              <a:t>ул. Молодёжная 13</a:t>
            </a:r>
          </a:p>
        </p:txBody>
      </p:sp>
      <p:pic>
        <p:nvPicPr>
          <p:cNvPr id="6" name="Svetofor-Pesnya-pro-PDD-detskaya_(get-tune.net).mp3"/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7668344" y="580526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9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12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098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света\Desktop\Рисунок2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" y="-1"/>
            <a:ext cx="9143673" cy="6853723"/>
          </a:xfrm>
          <a:prstGeom prst="rect">
            <a:avLst/>
          </a:prstGeom>
          <a:noFill/>
        </p:spPr>
      </p:pic>
      <p:pic>
        <p:nvPicPr>
          <p:cNvPr id="4" name="Рисунок 3" descr="img143.jpg"/>
          <p:cNvPicPr>
            <a:picLocks noChangeAspect="1"/>
          </p:cNvPicPr>
          <p:nvPr/>
        </p:nvPicPr>
        <p:blipFill>
          <a:blip r:embed="rId3" cstate="print">
            <a:lum bright="-10000"/>
          </a:blip>
          <a:stretch>
            <a:fillRect/>
          </a:stretch>
        </p:blipFill>
        <p:spPr>
          <a:xfrm>
            <a:off x="827584" y="476672"/>
            <a:ext cx="7416824" cy="5832648"/>
          </a:xfrm>
          <a:prstGeom prst="rect">
            <a:avLst/>
          </a:prstGeom>
        </p:spPr>
      </p:pic>
    </p:spTree>
  </p:cSld>
  <p:clrMapOvr>
    <a:masterClrMapping/>
  </p:clrMapOvr>
  <p:transition spd="slow" advClick="0" advTm="5000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света\Desktop\Рисунок2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" y="-1"/>
            <a:ext cx="9143673" cy="6853723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27584" y="620688"/>
            <a:ext cx="741682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Palatino Linotype" pitchFamily="18" charset="0"/>
                <a:cs typeface="Times New Roman" pitchFamily="18" charset="0"/>
              </a:rPr>
              <a:t>Раздел 3. Организация безопасной перевозки воспитанников ДОУ и система мероприятий по предупреждению детского дорожного травматизма, связанного с безопасностью дорожного движения</a:t>
            </a:r>
            <a:endParaRPr lang="ru-RU" sz="1600" b="1" dirty="0" smtClean="0">
              <a:solidFill>
                <a:srgbClr val="002060"/>
              </a:solidFill>
              <a:latin typeface="Palatino Linotype" pitchFamily="18" charset="0"/>
            </a:endParaRPr>
          </a:p>
          <a:p>
            <a:pPr algn="ctr" eaLnBrk="0" hangingPunct="0"/>
            <a:endParaRPr lang="ru-RU" b="1" dirty="0">
              <a:solidFill>
                <a:srgbClr val="002060"/>
              </a:solidFill>
              <a:latin typeface="Palatino Linotype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99592" y="1556792"/>
            <a:ext cx="74168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 smtClean="0">
                <a:latin typeface="Palatino Linotype" pitchFamily="18" charset="0"/>
                <a:cs typeface="Times New Roman" pitchFamily="18" charset="0"/>
              </a:rPr>
              <a:t>3.1. Лица, ответственные в ДОУ  за мероприятия по предупреждению детского травматизма, связанного с безопасностью дорожного движени</a:t>
            </a:r>
            <a:r>
              <a:rPr lang="ru-RU" sz="1600" b="1" i="1" dirty="0" smtClean="0">
                <a:latin typeface="Calibri" pitchFamily="34" charset="0"/>
                <a:cs typeface="Times New Roman" pitchFamily="18" charset="0"/>
              </a:rPr>
              <a:t>я:</a:t>
            </a:r>
            <a:endParaRPr lang="ru-RU" sz="1600" b="1" i="1" dirty="0">
              <a:latin typeface="Calibri" pitchFamily="34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043608" y="2276872"/>
          <a:ext cx="7056784" cy="3627120"/>
        </p:xfrm>
        <a:graphic>
          <a:graphicData uri="http://schemas.openxmlformats.org/drawingml/2006/table">
            <a:tbl>
              <a:tblPr>
                <a:tableStyleId>{0505E3EF-67EA-436B-97B2-0124C06EBD24}</a:tableStyleId>
              </a:tblPr>
              <a:tblGrid>
                <a:gridCol w="1905084"/>
                <a:gridCol w="1551300"/>
                <a:gridCol w="1775010"/>
                <a:gridCol w="1825390"/>
              </a:tblGrid>
              <a:tr h="21069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Palatino Linotype" pitchFamily="18" charset="0"/>
                        </a:rPr>
                        <a:t>Ф.И.О. ответственного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Palatino Linotype" pitchFamily="18" charset="0"/>
                        </a:rPr>
                        <a:t>Должность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Palatino Linotype" pitchFamily="18" charset="0"/>
                        </a:rPr>
                        <a:t>№ Приказа о назначении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Palatino Linotype" pitchFamily="18" charset="0"/>
                        </a:rPr>
                        <a:t>Контактный телефон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</a:tr>
              <a:tr h="423047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Palatino Linotype" pitchFamily="18" charset="0"/>
                        </a:rPr>
                        <a:t>Комаринская</a:t>
                      </a: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Palatino Linotype" pitchFamily="18" charset="0"/>
                        </a:rPr>
                        <a:t> Т.В.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smtClean="0">
                          <a:ln>
                            <a:noFill/>
                          </a:ln>
                          <a:effectLst/>
                          <a:latin typeface="Palatino Linotype" pitchFamily="18" charset="0"/>
                        </a:rPr>
                        <a:t>Инструктор по физической  культуре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smtClean="0">
                          <a:ln>
                            <a:noFill/>
                          </a:ln>
                          <a:effectLst/>
                          <a:latin typeface="Palatino Linotype" pitchFamily="18" charset="0"/>
                        </a:rPr>
                        <a:t>Приказ №4−ОД от 09.01.2015г.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Palatino Linotype" pitchFamily="18" charset="0"/>
                        </a:rPr>
                        <a:t>(38530) 27-3-75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</a:tr>
              <a:tr h="423047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Palatino Linotype" pitchFamily="18" charset="0"/>
                        </a:rPr>
                        <a:t>Дёмина Т.Г.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Palatino Linotype" pitchFamily="18" charset="0"/>
                        </a:rPr>
                        <a:t>Воспитатель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smtClean="0">
                          <a:ln>
                            <a:noFill/>
                          </a:ln>
                          <a:effectLst/>
                          <a:latin typeface="Palatino Linotype" pitchFamily="18" charset="0"/>
                        </a:rPr>
                        <a:t>Приказ №4−ОД от 09.01.2015г.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Palatino Linotype" pitchFamily="18" charset="0"/>
                        </a:rPr>
                        <a:t>(38530) 27-3-75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</a:tr>
              <a:tr h="423047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Palatino Linotype" pitchFamily="18" charset="0"/>
                        </a:rPr>
                        <a:t>Ветрова</a:t>
                      </a: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Palatino Linotype" pitchFamily="18" charset="0"/>
                        </a:rPr>
                        <a:t> Ю.Ю.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Palatino Linotype" pitchFamily="18" charset="0"/>
                        </a:rPr>
                        <a:t>Воспитатель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smtClean="0">
                          <a:ln>
                            <a:noFill/>
                          </a:ln>
                          <a:effectLst/>
                          <a:latin typeface="Palatino Linotype" pitchFamily="18" charset="0"/>
                        </a:rPr>
                        <a:t>Приказ №4−ОД от 09.01.2015г.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smtClean="0">
                          <a:ln>
                            <a:noFill/>
                          </a:ln>
                          <a:effectLst/>
                          <a:latin typeface="Palatino Linotype" pitchFamily="18" charset="0"/>
                        </a:rPr>
                        <a:t>(38530) 27-3-75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</a:tr>
              <a:tr h="423047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smtClean="0">
                          <a:ln>
                            <a:noFill/>
                          </a:ln>
                          <a:effectLst/>
                          <a:latin typeface="Palatino Linotype" pitchFamily="18" charset="0"/>
                        </a:rPr>
                        <a:t>Борисова О.В.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Palatino Linotype" pitchFamily="18" charset="0"/>
                        </a:rPr>
                        <a:t>Воспитатель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Palatino Linotype" pitchFamily="18" charset="0"/>
                        </a:rPr>
                        <a:t>Приказ №4−ОД от 09.01.2015г.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smtClean="0">
                          <a:ln>
                            <a:noFill/>
                          </a:ln>
                          <a:effectLst/>
                          <a:latin typeface="Palatino Linotype" pitchFamily="18" charset="0"/>
                        </a:rPr>
                        <a:t>(38530) 27-3-75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</a:tr>
              <a:tr h="423047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smtClean="0">
                          <a:ln>
                            <a:noFill/>
                          </a:ln>
                          <a:effectLst/>
                          <a:latin typeface="Palatino Linotype" pitchFamily="18" charset="0"/>
                        </a:rPr>
                        <a:t>Никитенко Л.А.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Palatino Linotype" pitchFamily="18" charset="0"/>
                        </a:rPr>
                        <a:t>Воспитатель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Palatino Linotype" pitchFamily="18" charset="0"/>
                        </a:rPr>
                        <a:t>Приказ №4−ОД от 09.01.2015г.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Palatino Linotype" pitchFamily="18" charset="0"/>
                        </a:rPr>
                        <a:t>(38530) 27-3-75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</a:tr>
              <a:tr h="423047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smtClean="0">
                          <a:ln>
                            <a:noFill/>
                          </a:ln>
                          <a:effectLst/>
                          <a:latin typeface="Palatino Linotype" pitchFamily="18" charset="0"/>
                        </a:rPr>
                        <a:t>Меркулова О.И.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Palatino Linotype" pitchFamily="18" charset="0"/>
                        </a:rPr>
                        <a:t>Воспитатель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Palatino Linotype" pitchFamily="18" charset="0"/>
                        </a:rPr>
                        <a:t>Приказ №4−ОД от 09.01.2015г.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Palatino Linotype" pitchFamily="18" charset="0"/>
                        </a:rPr>
                        <a:t>(38530) 27-3-75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</a:tr>
              <a:tr h="423047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smtClean="0">
                          <a:ln>
                            <a:noFill/>
                          </a:ln>
                          <a:effectLst/>
                          <a:latin typeface="Palatino Linotype" pitchFamily="18" charset="0"/>
                        </a:rPr>
                        <a:t>Савёлова Т.С.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smtClean="0">
                          <a:ln>
                            <a:noFill/>
                          </a:ln>
                          <a:effectLst/>
                          <a:latin typeface="Palatino Linotype" pitchFamily="18" charset="0"/>
                        </a:rPr>
                        <a:t>Воспитатель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Palatino Linotype" pitchFamily="18" charset="0"/>
                        </a:rPr>
                        <a:t>Приказ №4−ОД от 09.01.2015г.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Palatino Linotype" pitchFamily="18" charset="0"/>
                        </a:rPr>
                        <a:t>(38530) 27-3-75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</a:tr>
            </a:tbl>
          </a:graphicData>
        </a:graphic>
      </p:graphicFrame>
    </p:spTree>
  </p:cSld>
  <p:clrMapOvr>
    <a:masterClrMapping/>
  </p:clrMapOvr>
  <p:transition spd="slow"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света\Desktop\Рисунок2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" y="-1"/>
            <a:ext cx="9143673" cy="6853723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043608" y="764704"/>
            <a:ext cx="705678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 smtClean="0">
                <a:latin typeface="Palatino Linotype" pitchFamily="18" charset="0"/>
                <a:cs typeface="Times New Roman" pitchFamily="18" charset="0"/>
              </a:rPr>
              <a:t>3.2. Сведения об обеспечении воспитанников </a:t>
            </a:r>
            <a:r>
              <a:rPr lang="ru-RU" sz="1600" b="1" i="1" dirty="0" err="1" smtClean="0">
                <a:latin typeface="Palatino Linotype" pitchFamily="18" charset="0"/>
                <a:cs typeface="Times New Roman" pitchFamily="18" charset="0"/>
              </a:rPr>
              <a:t>световозвращающими</a:t>
            </a:r>
            <a:r>
              <a:rPr lang="ru-RU" sz="1600" b="1" i="1" dirty="0" smtClean="0">
                <a:latin typeface="Palatino Linotype" pitchFamily="18" charset="0"/>
                <a:cs typeface="Times New Roman" pitchFamily="18" charset="0"/>
              </a:rPr>
              <a:t> элементами:</a:t>
            </a:r>
            <a:endParaRPr lang="ru-RU" sz="1600" b="1" i="1" dirty="0" smtClean="0">
              <a:latin typeface="Palatino Linotype" pitchFamily="18" charset="0"/>
            </a:endParaRPr>
          </a:p>
          <a:p>
            <a:pPr eaLnBrk="0" hangingPunct="0"/>
            <a:endParaRPr lang="ru-RU" dirty="0">
              <a:latin typeface="Calibri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403648" y="1412776"/>
          <a:ext cx="6457900" cy="1167904"/>
        </p:xfrm>
        <a:graphic>
          <a:graphicData uri="http://schemas.openxmlformats.org/drawingml/2006/table">
            <a:tbl>
              <a:tblPr>
                <a:tableStyleId>{0505E3EF-67EA-436B-97B2-0124C06EBD24}</a:tableStyleId>
              </a:tblPr>
              <a:tblGrid>
                <a:gridCol w="1742939"/>
                <a:gridCol w="1397476"/>
                <a:gridCol w="1657874"/>
                <a:gridCol w="1659611"/>
              </a:tblGrid>
              <a:tr h="575029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Palatino Linotype" pitchFamily="18" charset="0"/>
                        </a:rPr>
                        <a:t>Количество воспитанников по категориям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Palatino Linotype" pitchFamily="18" charset="0"/>
                        </a:rPr>
                        <a:t>Обеспечённость воспитанников </a:t>
                      </a:r>
                      <a:r>
                        <a:rPr kumimoji="0" lang="ru-RU" sz="1400" b="1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Palatino Linotype" pitchFamily="18" charset="0"/>
                        </a:rPr>
                        <a:t>световозвращающими</a:t>
                      </a: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Palatino Linotype" pitchFamily="18" charset="0"/>
                        </a:rPr>
                        <a:t> элементами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75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Palatino Linotype" pitchFamily="18" charset="0"/>
                        </a:rPr>
                        <a:t>от 1 до 3 лет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Palatino Linotype" pitchFamily="18" charset="0"/>
                        </a:rPr>
                        <a:t>от 3-7 лет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Palatino Linotype" pitchFamily="18" charset="0"/>
                        </a:rPr>
                        <a:t>от 1 до 3 лет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Palatino Linotype" pitchFamily="18" charset="0"/>
                        </a:rPr>
                        <a:t>от 3-7 лет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</a:tr>
              <a:tr h="3053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smtClean="0">
                          <a:ln>
                            <a:noFill/>
                          </a:ln>
                          <a:effectLst/>
                          <a:latin typeface="Palatino Linotype" pitchFamily="18" charset="0"/>
                        </a:rPr>
                        <a:t>6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Palatino Linotype" pitchFamily="18" charset="0"/>
                        </a:rPr>
                        <a:t>76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Palatino Linotype" pitchFamily="18" charset="0"/>
                        </a:rPr>
                        <a:t>6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Palatino Linotype" pitchFamily="18" charset="0"/>
                        </a:rPr>
                        <a:t>76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</a:tr>
            </a:tbl>
          </a:graphicData>
        </a:graphic>
      </p:graphicFrame>
      <p:pic>
        <p:nvPicPr>
          <p:cNvPr id="7" name="Рисунок 6" descr="IMG_057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03307" y="2924944"/>
            <a:ext cx="3456384" cy="2592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света\Desktop\Рисунок2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" y="-1"/>
            <a:ext cx="9143673" cy="6853723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115616" y="908720"/>
            <a:ext cx="70567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r>
              <a:rPr lang="ru-RU" sz="1600" b="1" i="1" dirty="0" smtClean="0">
                <a:latin typeface="Palatino Linotype" pitchFamily="18" charset="0"/>
                <a:cs typeface="Times New Roman" pitchFamily="18" charset="0"/>
              </a:rPr>
              <a:t>3.3. Перечень профилактических мероприятий ДОУ по предупреждению детского травматизма, связанного с ПДД:</a:t>
            </a:r>
            <a:endParaRPr lang="ru-RU" sz="1600" b="1" i="1" dirty="0">
              <a:latin typeface="Palatino Linotype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619672" y="1916832"/>
          <a:ext cx="5903913" cy="3605851"/>
        </p:xfrm>
        <a:graphic>
          <a:graphicData uri="http://schemas.openxmlformats.org/drawingml/2006/table">
            <a:tbl>
              <a:tblPr>
                <a:tableStyleId>{0505E3EF-67EA-436B-97B2-0124C06EBD24}</a:tableStyleId>
              </a:tblPr>
              <a:tblGrid>
                <a:gridCol w="517525"/>
                <a:gridCol w="5386388"/>
              </a:tblGrid>
              <a:tr h="506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Palatino Linotype" pitchFamily="18" charset="0"/>
                        </a:rPr>
                        <a:t>№ </a:t>
                      </a:r>
                      <a:r>
                        <a:rPr kumimoji="0" lang="ru-RU" sz="1400" b="1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Palatino Linotype" pitchFamily="18" charset="0"/>
                        </a:rPr>
                        <a:t>п</a:t>
                      </a: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Palatino Linotype" pitchFamily="18" charset="0"/>
                        </a:rPr>
                        <a:t>/</a:t>
                      </a:r>
                      <a:r>
                        <a:rPr kumimoji="0" lang="ru-RU" sz="1400" b="1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Palatino Linotype" pitchFamily="18" charset="0"/>
                        </a:rPr>
                        <a:t>п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Palatino Linotype" pitchFamily="18" charset="0"/>
                        </a:rPr>
                        <a:t>Наименование мероприятий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</a:tr>
              <a:tr h="3032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Palatino Linotype" pitchFamily="18" charset="0"/>
                        </a:rPr>
                        <a:t>1.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Palatino Linotype" pitchFamily="18" charset="0"/>
                        </a:rPr>
                        <a:t>Конкурс «Я – самый светящийся!»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</a:tr>
              <a:tr h="3032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Palatino Linotype" pitchFamily="18" charset="0"/>
                        </a:rPr>
                        <a:t>2.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Palatino Linotype" pitchFamily="18" charset="0"/>
                        </a:rPr>
                        <a:t>«Путешествие в страну </a:t>
                      </a:r>
                      <a:r>
                        <a:rPr kumimoji="0" lang="ru-RU" sz="14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Palatino Linotype" pitchFamily="18" charset="0"/>
                        </a:rPr>
                        <a:t>Светофорию</a:t>
                      </a: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Palatino Linotype" pitchFamily="18" charset="0"/>
                        </a:rPr>
                        <a:t>» встреча детей с инспектором ГИБДД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</a:tr>
              <a:tr h="3032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smtClean="0">
                          <a:ln>
                            <a:noFill/>
                          </a:ln>
                          <a:effectLst/>
                          <a:latin typeface="Palatino Linotype" pitchFamily="18" charset="0"/>
                        </a:rPr>
                        <a:t>3.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Palatino Linotype" pitchFamily="18" charset="0"/>
                        </a:rPr>
                        <a:t>Анкетирование родителей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</a:tr>
              <a:tr h="3032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smtClean="0">
                          <a:ln>
                            <a:noFill/>
                          </a:ln>
                          <a:effectLst/>
                          <a:latin typeface="Palatino Linotype" pitchFamily="18" charset="0"/>
                        </a:rPr>
                        <a:t>4.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Palatino Linotype" pitchFamily="18" charset="0"/>
                        </a:rPr>
                        <a:t>Спортивное развлечение «Образцовый пешеход»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</a:tr>
              <a:tr h="3032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smtClean="0">
                          <a:ln>
                            <a:noFill/>
                          </a:ln>
                          <a:effectLst/>
                          <a:latin typeface="Palatino Linotype" pitchFamily="18" charset="0"/>
                        </a:rPr>
                        <a:t>5.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Palatino Linotype" pitchFamily="18" charset="0"/>
                        </a:rPr>
                        <a:t>Оформление групповых стендов для родителей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</a:tr>
              <a:tr h="3032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smtClean="0">
                          <a:ln>
                            <a:noFill/>
                          </a:ln>
                          <a:effectLst/>
                          <a:latin typeface="Palatino Linotype" pitchFamily="18" charset="0"/>
                        </a:rPr>
                        <a:t>6.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Palatino Linotype" pitchFamily="18" charset="0"/>
                        </a:rPr>
                        <a:t>Конкурс по изготовлению наглядно-дидактических пособий по ПДД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</a:tr>
              <a:tr h="3032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smtClean="0">
                          <a:ln>
                            <a:noFill/>
                          </a:ln>
                          <a:effectLst/>
                          <a:latin typeface="Palatino Linotype" pitchFamily="18" charset="0"/>
                        </a:rPr>
                        <a:t>7.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Palatino Linotype" pitchFamily="18" charset="0"/>
                        </a:rPr>
                        <a:t>Изготовление папки-передвижки «Будьте внимательны на улице»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</a:tr>
              <a:tr h="3032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smtClean="0">
                          <a:ln>
                            <a:noFill/>
                          </a:ln>
                          <a:effectLst/>
                          <a:latin typeface="Palatino Linotype" pitchFamily="18" charset="0"/>
                        </a:rPr>
                        <a:t>8.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Palatino Linotype" pitchFamily="18" charset="0"/>
                        </a:rPr>
                        <a:t>Обновление информации на </a:t>
                      </a:r>
                      <a:r>
                        <a:rPr kumimoji="0" lang="ru-RU" sz="14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Palatino Linotype" pitchFamily="18" charset="0"/>
                        </a:rPr>
                        <a:t>общесадовском</a:t>
                      </a: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Palatino Linotype" pitchFamily="18" charset="0"/>
                        </a:rPr>
                        <a:t> стенде по ПДД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</a:tr>
              <a:tr h="3032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smtClean="0">
                          <a:ln>
                            <a:noFill/>
                          </a:ln>
                          <a:effectLst/>
                          <a:latin typeface="Palatino Linotype" pitchFamily="18" charset="0"/>
                        </a:rPr>
                        <a:t>9.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Palatino Linotype" pitchFamily="18" charset="0"/>
                        </a:rPr>
                        <a:t>Семейная гостиная «Уроки дорожной безопасности в сказках»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</a:tr>
            </a:tbl>
          </a:graphicData>
        </a:graphic>
      </p:graphicFrame>
    </p:spTree>
  </p:cSld>
  <p:clrMapOvr>
    <a:masterClrMapping/>
  </p:clrMapOvr>
  <p:transition spd="slow" advClick="0" advTm="5000"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света\Desktop\Рисунок2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" y="-1"/>
            <a:ext cx="9143673" cy="6853723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971600" y="692696"/>
            <a:ext cx="72728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  <a:latin typeface="Palatino Linotype" pitchFamily="18" charset="0"/>
                <a:cs typeface="Times New Roman" pitchFamily="18" charset="0"/>
              </a:rPr>
              <a:t>Раздел 4. СИСТЕМА РАБОТЫ</a:t>
            </a:r>
            <a:r>
              <a:rPr lang="ru-RU" sz="1400" dirty="0" smtClean="0">
                <a:solidFill>
                  <a:srgbClr val="002060"/>
                </a:solidFill>
                <a:latin typeface="Palatino Linotype" pitchFamily="18" charset="0"/>
              </a:rPr>
              <a:t>   </a:t>
            </a:r>
            <a:r>
              <a:rPr lang="ru-RU" sz="1400" b="1" dirty="0" smtClean="0">
                <a:solidFill>
                  <a:srgbClr val="002060"/>
                </a:solidFill>
                <a:latin typeface="Palatino Linotype" pitchFamily="18" charset="0"/>
                <a:cs typeface="Times New Roman" pitchFamily="18" charset="0"/>
              </a:rPr>
              <a:t>ПЕДАГОГИЧЕСКОГО КОЛЛЕКТИВА ПО ПРОФИЛАКТИКЕ ДЕТСКОГО ДОРОЖНО-ТРАНСПОРТНОГО ТРАВМАТИЗМА</a:t>
            </a:r>
            <a:endParaRPr lang="ru-RU" sz="1400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2195513" y="1124744"/>
            <a:ext cx="4392612" cy="1169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sz="1400" b="1" i="1" dirty="0">
                <a:latin typeface="Palatino Linotype" pitchFamily="18" charset="0"/>
                <a:cs typeface="Times New Roman" pitchFamily="18" charset="0"/>
              </a:rPr>
              <a:t>План</a:t>
            </a:r>
            <a:endParaRPr lang="ru-RU" sz="800" b="1" i="1" dirty="0">
              <a:latin typeface="Palatino Linotype" pitchFamily="18" charset="0"/>
            </a:endParaRPr>
          </a:p>
          <a:p>
            <a:pPr algn="ctr" eaLnBrk="0" hangingPunct="0"/>
            <a:r>
              <a:rPr lang="ru-RU" sz="1400" b="1" i="1" dirty="0">
                <a:latin typeface="Palatino Linotype" pitchFamily="18" charset="0"/>
                <a:cs typeface="Times New Roman" pitchFamily="18" charset="0"/>
              </a:rPr>
              <a:t>мероприятий по предупреждению детского дорожно-транспортного травматизма</a:t>
            </a:r>
          </a:p>
          <a:p>
            <a:pPr algn="ctr" eaLnBrk="0" hangingPunct="0"/>
            <a:r>
              <a:rPr lang="ru-RU" sz="1400" b="1" i="1" dirty="0">
                <a:latin typeface="Palatino Linotype" pitchFamily="18" charset="0"/>
                <a:cs typeface="Times New Roman" pitchFamily="18" charset="0"/>
              </a:rPr>
              <a:t> МБДОУ «Детский сад «Спутник»</a:t>
            </a:r>
            <a:endParaRPr lang="ru-RU" sz="800" b="1" i="1" dirty="0">
              <a:latin typeface="Palatino Linotype" pitchFamily="18" charset="0"/>
            </a:endParaRPr>
          </a:p>
          <a:p>
            <a:pPr algn="ctr" eaLnBrk="0" hangingPunct="0"/>
            <a:r>
              <a:rPr lang="ru-RU" sz="1400" b="1" i="1" dirty="0">
                <a:latin typeface="Palatino Linotype" pitchFamily="18" charset="0"/>
                <a:cs typeface="Times New Roman" pitchFamily="18" charset="0"/>
              </a:rPr>
              <a:t>на 2014-2015 учебный год</a:t>
            </a:r>
            <a:endParaRPr lang="ru-RU" b="1" i="1" dirty="0">
              <a:latin typeface="Palatino Linotype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043608" y="2420888"/>
          <a:ext cx="6912768" cy="3691422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571591"/>
                <a:gridCol w="2884793"/>
                <a:gridCol w="1279661"/>
                <a:gridCol w="2176723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1680"/>
                        </a:lnSpc>
                      </a:pPr>
                      <a:r>
                        <a:rPr lang="ru-RU" sz="1200" dirty="0" smtClean="0">
                          <a:latin typeface="Palatino Linotype" pitchFamily="18" charset="0"/>
                        </a:rPr>
                        <a:t>№ </a:t>
                      </a:r>
                      <a:r>
                        <a:rPr lang="ru-RU" sz="1200" dirty="0" err="1" smtClean="0">
                          <a:latin typeface="Palatino Linotype" pitchFamily="18" charset="0"/>
                        </a:rPr>
                        <a:t>п</a:t>
                      </a:r>
                      <a:r>
                        <a:rPr lang="ru-RU" sz="1200" dirty="0" smtClean="0">
                          <a:latin typeface="Palatino Linotype" pitchFamily="18" charset="0"/>
                        </a:rPr>
                        <a:t>/</a:t>
                      </a:r>
                      <a:r>
                        <a:rPr lang="ru-RU" sz="1200" dirty="0" err="1" smtClean="0">
                          <a:latin typeface="Palatino Linotype" pitchFamily="18" charset="0"/>
                        </a:rPr>
                        <a:t>п</a:t>
                      </a:r>
                      <a:endParaRPr lang="ru-RU" sz="1200" dirty="0">
                        <a:latin typeface="Palatino Linotyp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alatino Linotype" pitchFamily="18" charset="0"/>
                        </a:rPr>
                        <a:t>Содержание</a:t>
                      </a:r>
                      <a:endParaRPr lang="ru-RU" sz="1400" dirty="0">
                        <a:latin typeface="Palatino Linotyp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Palatino Linotype" pitchFamily="18" charset="0"/>
                        </a:rPr>
                        <a:t>Сроки</a:t>
                      </a:r>
                      <a:endParaRPr lang="ru-RU" sz="1400" dirty="0">
                        <a:latin typeface="Palatino Linotyp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Palatino Linotype" pitchFamily="18" charset="0"/>
                        </a:rPr>
                        <a:t>Ответственный</a:t>
                      </a:r>
                      <a:endParaRPr lang="ru-RU" sz="1400" dirty="0">
                        <a:latin typeface="Palatino Linotype" pitchFamily="18" charset="0"/>
                      </a:endParaRPr>
                    </a:p>
                  </a:txBody>
                  <a:tcPr/>
                </a:tc>
              </a:tr>
              <a:tr h="2019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I.</a:t>
                      </a:r>
                      <a:endParaRPr lang="ru-RU" sz="1200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i="1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Создание предметно-развивающей среды</a:t>
                      </a:r>
                      <a:endParaRPr lang="ru-RU" sz="1200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1.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Изготовление дидактических игр в соответствии с возрастом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В течение года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Воспитатели групп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2.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Пополнить атрибуты к сюжетно-ролевым и подвижным играм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В течение года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Воспитатели групп</a:t>
                      </a:r>
                    </a:p>
                  </a:txBody>
                  <a:tcPr marL="68580" marR="68580" marT="0" marB="0"/>
                </a:tc>
              </a:tr>
              <a:tr h="2027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3.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Обновить дорожные знаки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В течение года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Воспитатели групп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4.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Оформление уголков безопасности в группах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В течение года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Воспитатели групп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5.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Обновить разметку пешеходной дороги на участке детского сада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Август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Воспитатели групп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6.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Подготовить площадку на территории детского сада по обучению детей правилам дорожного движения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Август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Воспитатели групп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7.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Приобрести  настольно-печатные  игры для старшей и подготовительной групп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В течение года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Воспитатели групп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 spd="slow"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света\Desktop\Рисунок2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" y="-1"/>
            <a:ext cx="9143673" cy="6853723"/>
          </a:xfrm>
          <a:prstGeom prst="rect">
            <a:avLst/>
          </a:prstGeom>
          <a:noFill/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043608" y="620688"/>
          <a:ext cx="6984777" cy="574147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423320"/>
                <a:gridCol w="3681136"/>
                <a:gridCol w="1045935"/>
                <a:gridCol w="1834386"/>
              </a:tblGrid>
              <a:tr h="2160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</a:rPr>
                        <a:t>II.</a:t>
                      </a:r>
                      <a:endParaRPr lang="ru-RU" sz="1400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</a:rPr>
                        <a:t>Методическая работа</a:t>
                      </a:r>
                      <a:endParaRPr lang="ru-RU" sz="1400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360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</a:rPr>
                        <a:t>1.</a:t>
                      </a:r>
                      <a:endParaRPr lang="ru-RU" sz="1400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</a:rPr>
                        <a:t>Проведение инструктажа воспитателям по предупреждению детского дорожного травматизма</a:t>
                      </a:r>
                      <a:endParaRPr lang="ru-RU" sz="1400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Palatino Linotype" pitchFamily="18" charset="0"/>
                        </a:rPr>
                        <a:t>Сентябрь</a:t>
                      </a:r>
                      <a:endParaRPr lang="ru-RU" sz="140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Palatino Linotype" pitchFamily="18" charset="0"/>
                        </a:rPr>
                        <a:t>Воспитатели групп</a:t>
                      </a:r>
                      <a:endParaRPr lang="ru-RU" sz="140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240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Palatino Linotype" pitchFamily="18" charset="0"/>
                        </a:rPr>
                        <a:t>2.</a:t>
                      </a:r>
                      <a:endParaRPr lang="ru-RU" sz="140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</a:rPr>
                        <a:t>Рекомендации родителям по обучению детей правилам дорожного движения</a:t>
                      </a:r>
                      <a:endParaRPr lang="ru-RU" sz="1400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Palatino Linotype" pitchFamily="18" charset="0"/>
                        </a:rPr>
                        <a:t>Сентябрь</a:t>
                      </a:r>
                      <a:endParaRPr lang="ru-RU" sz="140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Palatino Linotype" pitchFamily="18" charset="0"/>
                        </a:rPr>
                        <a:t>Воспитатели групп</a:t>
                      </a:r>
                      <a:endParaRPr lang="ru-RU" sz="140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06011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Palatino Linotype" pitchFamily="18" charset="0"/>
                        </a:rPr>
                        <a:t>3.</a:t>
                      </a:r>
                      <a:endParaRPr lang="ru-RU" sz="140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</a:rPr>
                        <a:t>Работа творческой группы по отбору заданий, критериев оценок к конкурсу «Лучший пешеход»</a:t>
                      </a:r>
                      <a:endParaRPr lang="ru-RU" sz="1400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Palatino Linotype" pitchFamily="18" charset="0"/>
                        </a:rPr>
                        <a:t>Октябрь</a:t>
                      </a:r>
                      <a:endParaRPr lang="ru-RU" sz="140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Palatino Linotype" pitchFamily="18" charset="0"/>
                        </a:rPr>
                        <a:t>Воспитатели: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Palatino Linotype" pitchFamily="18" charset="0"/>
                        </a:rPr>
                        <a:t>Никитенко Л.А.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Palatino Linotype" pitchFamily="18" charset="0"/>
                        </a:rPr>
                        <a:t>Дёмина Т.Г.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Palatino Linotype" pitchFamily="18" charset="0"/>
                        </a:rPr>
                        <a:t>Ст. воспитатель: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Palatino Linotype" pitchFamily="18" charset="0"/>
                        </a:rPr>
                        <a:t>Шлотгауэр С.Н.</a:t>
                      </a:r>
                      <a:endParaRPr lang="ru-RU" sz="140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240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Palatino Linotype" pitchFamily="18" charset="0"/>
                        </a:rPr>
                        <a:t>4.</a:t>
                      </a:r>
                      <a:endParaRPr lang="ru-RU" sz="140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</a:rPr>
                        <a:t>Конкурс родительских уголков «Осторожно, дети на дороге!»</a:t>
                      </a:r>
                      <a:endParaRPr lang="ru-RU" sz="1400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Palatino Linotype" pitchFamily="18" charset="0"/>
                        </a:rPr>
                        <a:t>Ноябрь</a:t>
                      </a:r>
                      <a:endParaRPr lang="ru-RU" sz="140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Palatino Linotype" pitchFamily="18" charset="0"/>
                        </a:rPr>
                        <a:t>Ст. воспитатель: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Palatino Linotype" pitchFamily="18" charset="0"/>
                        </a:rPr>
                        <a:t>Шлотгауэр С.Н.</a:t>
                      </a:r>
                      <a:endParaRPr lang="ru-RU" sz="140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4809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Palatino Linotype" pitchFamily="18" charset="0"/>
                        </a:rPr>
                        <a:t>5.</a:t>
                      </a:r>
                      <a:endParaRPr lang="ru-RU" sz="140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</a:rPr>
                        <a:t>Консультации для воспитателей: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400" dirty="0">
                          <a:latin typeface="Palatino Linotype" pitchFamily="18" charset="0"/>
                        </a:rPr>
                        <a:t>«Задачи работы по ознакомлению с ПДД в разных возрастных группах»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400" dirty="0">
                          <a:latin typeface="Palatino Linotype" pitchFamily="18" charset="0"/>
                        </a:rPr>
                        <a:t>«Ребёнок и опасности на дорогах»</a:t>
                      </a:r>
                      <a:endParaRPr lang="ru-RU" sz="1400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Palatino Linotype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</a:rPr>
                        <a:t>Декабрь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</a:rPr>
                        <a:t>Апрель</a:t>
                      </a:r>
                      <a:endParaRPr lang="ru-RU" sz="1400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Palatino Linotype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Palatino Linotype" pitchFamily="18" charset="0"/>
                        </a:rPr>
                        <a:t>Ст. воспитатель</a:t>
                      </a:r>
                      <a:endParaRPr lang="ru-RU" sz="140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120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Palatino Linotype" pitchFamily="18" charset="0"/>
                        </a:rPr>
                        <a:t>6.</a:t>
                      </a:r>
                      <a:endParaRPr lang="ru-RU" sz="140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</a:rPr>
                        <a:t>Изготовление пособий по ПДД</a:t>
                      </a:r>
                      <a:endParaRPr lang="ru-RU" sz="1400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</a:rPr>
                        <a:t>Февраль</a:t>
                      </a:r>
                      <a:endParaRPr lang="ru-RU" sz="1400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Palatino Linotype" pitchFamily="18" charset="0"/>
                        </a:rPr>
                        <a:t>Воспитатели групп</a:t>
                      </a:r>
                      <a:endParaRPr lang="ru-RU" sz="140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240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Palatino Linotype" pitchFamily="18" charset="0"/>
                        </a:rPr>
                        <a:t>7.</a:t>
                      </a:r>
                      <a:endParaRPr lang="ru-RU" sz="140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</a:rPr>
                        <a:t>Круглый стол с сотрудниками ГИБДД</a:t>
                      </a:r>
                      <a:endParaRPr lang="ru-RU" sz="1400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</a:rPr>
                        <a:t>Март</a:t>
                      </a:r>
                      <a:endParaRPr lang="ru-RU" sz="1400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</a:rPr>
                        <a:t>Заведующий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</a:rPr>
                        <a:t>Сотрудник ГИБДД</a:t>
                      </a:r>
                      <a:endParaRPr lang="ru-RU" sz="1400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438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III.</a:t>
                      </a:r>
                      <a:endParaRPr lang="ru-RU" sz="1400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Работа с детьми</a:t>
                      </a:r>
                      <a:endParaRPr lang="ru-RU" sz="1400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26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i="1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«Знакомство с дорожной грамотой»</a:t>
                      </a:r>
                      <a:endParaRPr lang="ru-RU" sz="1400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i="1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Октябрь</a:t>
                      </a:r>
                      <a:endParaRPr lang="ru-RU" sz="1400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>
                        <a:latin typeface="Palatino Linotype" pitchFamily="18" charset="0"/>
                      </a:endParaRPr>
                    </a:p>
                  </a:txBody>
                  <a:tcPr marL="68580" marR="68580" marT="0" marB="0"/>
                </a:tc>
              </a:tr>
              <a:tr h="6876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1.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Диагностика (определение уровня умения и знания детей по правилам безопасности поведения на улице через </a:t>
                      </a:r>
                      <a:r>
                        <a:rPr lang="ru-RU" sz="1400" dirty="0" smtClean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дидакт.</a:t>
                      </a:r>
                      <a:r>
                        <a:rPr lang="ru-RU" sz="1400" baseline="0" dirty="0" smtClean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dirty="0" smtClean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игры</a:t>
                      </a:r>
                      <a:r>
                        <a:rPr lang="ru-RU" sz="14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1 неделя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Воспитатели групп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 spd="slow" advClick="0" advTm="5000"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света\Desktop\Рисунок2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" y="-1"/>
            <a:ext cx="9143673" cy="6853723"/>
          </a:xfrm>
          <a:prstGeom prst="rect">
            <a:avLst/>
          </a:prstGeom>
          <a:noFill/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043608" y="670892"/>
          <a:ext cx="6984776" cy="5442082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423320"/>
                <a:gridCol w="3681135"/>
                <a:gridCol w="1045935"/>
                <a:gridCol w="1834386"/>
              </a:tblGrid>
              <a:tr h="6364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2.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Выставка детских рисунков «Мой друг – светофор», «Мы с друзьями на прогулке», «Наш инспектор – самый лучший»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2 неделя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Воспитатели групп</a:t>
                      </a:r>
                    </a:p>
                  </a:txBody>
                  <a:tcPr marL="68580" marR="68580" marT="0" marB="0"/>
                </a:tc>
              </a:tr>
              <a:tr h="84859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3.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Целевая прогулка «Знакомство с улицей» (</a:t>
                      </a:r>
                      <a:r>
                        <a:rPr lang="ru-RU" sz="1400" dirty="0" err="1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мл.гр</a:t>
                      </a:r>
                      <a:r>
                        <a:rPr lang="ru-RU" sz="14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.). Беседа «Правили поведения на улице» (ср.гр.). Наблюдение за работой транспорта и шофёра (ст. -  </a:t>
                      </a:r>
                      <a:r>
                        <a:rPr lang="ru-RU" sz="1400" dirty="0" err="1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подгот.гр</a:t>
                      </a:r>
                      <a:r>
                        <a:rPr lang="ru-RU" sz="14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.)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3-неделя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Воспитатели групп</a:t>
                      </a:r>
                    </a:p>
                  </a:txBody>
                  <a:tcPr marL="68580" marR="68580" marT="0" marB="0"/>
                </a:tc>
              </a:tr>
              <a:tr h="2958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4.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Конкурс «Лучший пешеход»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4-неделя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Воспитатели групп</a:t>
                      </a:r>
                    </a:p>
                  </a:txBody>
                  <a:tcPr marL="68580" marR="68580" marT="0" marB="0"/>
                </a:tc>
              </a:tr>
              <a:tr h="3035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i="1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«Путешествие в страну дорожных знаков»</a:t>
                      </a:r>
                      <a:endParaRPr lang="ru-RU" sz="1400" b="0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i="1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Декабрь</a:t>
                      </a:r>
                      <a:endParaRPr lang="ru-RU" sz="140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364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1.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Целевая прогулка к перекрёстку. Рассматривание дорожных знаков (ст. -  </a:t>
                      </a:r>
                      <a:r>
                        <a:rPr lang="ru-RU" sz="1400" dirty="0" err="1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подгот.гр</a:t>
                      </a:r>
                      <a:r>
                        <a:rPr lang="ru-RU" sz="14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.).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1 неделя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Воспитатели групп</a:t>
                      </a:r>
                    </a:p>
                  </a:txBody>
                  <a:tcPr marL="68580" marR="68580" marT="0" marB="0"/>
                </a:tc>
              </a:tr>
              <a:tr h="42429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2.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Дидактические игры на знание дорожных знаков.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2 неделя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Воспитатели групп</a:t>
                      </a:r>
                    </a:p>
                  </a:txBody>
                  <a:tcPr marL="68580" marR="68580" marT="0" marB="0"/>
                </a:tc>
              </a:tr>
              <a:tr h="42429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3.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Развлечение «Правила дорожные ты обязан знать»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3-неделя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Инструктор по физ. культуре.</a:t>
                      </a:r>
                    </a:p>
                  </a:txBody>
                  <a:tcPr marL="68580" marR="68580" marT="0" marB="0"/>
                </a:tc>
              </a:tr>
              <a:tr h="3330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4.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Сюжетно-ролевые игры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4-неделя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Воспитатели групп</a:t>
                      </a:r>
                    </a:p>
                  </a:txBody>
                  <a:tcPr marL="68580" marR="68580" marT="0" marB="0"/>
                </a:tc>
              </a:tr>
              <a:tr h="2121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i="1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«Грамотный пешеход»</a:t>
                      </a:r>
                      <a:endParaRPr lang="ru-RU" sz="140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i="1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Февраль</a:t>
                      </a:r>
                      <a:endParaRPr lang="ru-RU" sz="1400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364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1.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Разучивание песен, стихов о правилах дорожного движения, отгадывание загадок на эту тему.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1 неделя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Воспитатели групп</a:t>
                      </a:r>
                    </a:p>
                  </a:txBody>
                  <a:tcPr marL="68580" marR="68580" marT="0" marB="0"/>
                </a:tc>
              </a:tr>
              <a:tr h="66911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2.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Дидактические игры на знание правил поведения в общественном транспорте и на улице.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2 неделя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Воспитатели групп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 spd="slow" advClick="0" advTm="5000"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света\Desktop\Рисунок2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" y="-1"/>
            <a:ext cx="9143673" cy="6853723"/>
          </a:xfrm>
          <a:prstGeom prst="rect">
            <a:avLst/>
          </a:prstGeom>
          <a:noFill/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043608" y="548680"/>
          <a:ext cx="7128792" cy="5710872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432048"/>
                <a:gridCol w="3757035"/>
                <a:gridCol w="1067501"/>
                <a:gridCol w="1872208"/>
              </a:tblGrid>
              <a:tr h="4447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3.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Конкурс рисунков транспорта на улицах нашего посёлка.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3-неделя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Воспитатели групп</a:t>
                      </a:r>
                    </a:p>
                  </a:txBody>
                  <a:tcPr marL="68580" marR="68580" marT="0" marB="0"/>
                </a:tc>
              </a:tr>
              <a:tr h="2822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4.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Сюжетно-ролевые игры.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4-неделя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Воспитатели групп</a:t>
                      </a:r>
                    </a:p>
                  </a:txBody>
                  <a:tcPr marL="68580" marR="68580" marT="0" marB="0"/>
                </a:tc>
              </a:tr>
              <a:tr h="28989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i="1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Неделя правил дорожного движения</a:t>
                      </a:r>
                      <a:endParaRPr lang="ru-RU" sz="1400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i="1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Март</a:t>
                      </a:r>
                      <a:endParaRPr lang="ru-RU" sz="140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264055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1.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- «Увлекательное путешествие на вертолете ДПС» занятие по ознакомлению с правилами дорожного движения;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- Информационный час для родителей «О безопасности дорожного движения»;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- Дидактические игры.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1 неделя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понедел.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Воспитатели групп</a:t>
                      </a:r>
                    </a:p>
                  </a:txBody>
                  <a:tcPr marL="68580" marR="68580" marT="0" marB="0"/>
                </a:tc>
              </a:tr>
              <a:tr h="842704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- Целевая  прогулка «Светофор и пешеходный переход»;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- Дидактические и настольные игры;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- Рисование и аппликация.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вторник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Воспитатели групп</a:t>
                      </a:r>
                    </a:p>
                  </a:txBody>
                  <a:tcPr marL="68580" marR="68580" marT="0" marB="0"/>
                </a:tc>
              </a:tr>
              <a:tr h="105337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- Целевые прогулки;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- Беседы с детьми о правилах дорожного движения;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- Спортивный досуг «В гостях у Светофора».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среда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Воспитатели групп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Инструктор по физ. культуре</a:t>
                      </a:r>
                    </a:p>
                  </a:txBody>
                  <a:tcPr marL="68580" marR="68580" marT="0" marB="0"/>
                </a:tc>
              </a:tr>
              <a:tr h="4213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- Чтение и обсуждение стихотворений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- Выставка рисунков «Я - пешеход»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четверг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Воспитатели групп</a:t>
                      </a:r>
                    </a:p>
                  </a:txBody>
                  <a:tcPr marL="68580" marR="68580" marT="0" marB="0"/>
                </a:tc>
              </a:tr>
              <a:tr h="4213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 - Сюжетно-ролевые и настольные игры;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- Утренник «Дорожная азбука».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пятница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Воспитатели групп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Муз. руководитель</a:t>
                      </a:r>
                    </a:p>
                  </a:txBody>
                  <a:tcPr marL="68580" marR="68580" marT="0" marB="0"/>
                </a:tc>
              </a:tr>
              <a:tr h="2106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2.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Викторина «Что? Где? Когда?»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2 неделя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Воспитатели групп</a:t>
                      </a:r>
                    </a:p>
                  </a:txBody>
                  <a:tcPr marL="68580" marR="68580" marT="0" marB="0"/>
                </a:tc>
              </a:tr>
              <a:tr h="4213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3.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КВН на закрепление знаков дорожного движения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3-неделя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Воспитатели групп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 spd="slow" advClick="0" advTm="5000"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света\Desktop\Рисунок2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" y="-1"/>
            <a:ext cx="9143673" cy="6853723"/>
          </a:xfrm>
          <a:prstGeom prst="rect">
            <a:avLst/>
          </a:prstGeom>
          <a:noFill/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043608" y="647056"/>
          <a:ext cx="6984776" cy="2186163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423320"/>
                <a:gridCol w="3681135"/>
                <a:gridCol w="1045935"/>
                <a:gridCol w="1834386"/>
              </a:tblGrid>
              <a:tr h="29167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IV.</a:t>
                      </a:r>
                      <a:endParaRPr lang="ru-RU" sz="1400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Работа с родителями</a:t>
                      </a:r>
                      <a:endParaRPr lang="ru-RU" sz="1400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300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1.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Консультация «Ребёнок в автомобиле»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1 неделя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Воспитатели групп</a:t>
                      </a:r>
                    </a:p>
                  </a:txBody>
                  <a:tcPr marL="68580" marR="68580" marT="0" marB="0"/>
                </a:tc>
              </a:tr>
              <a:tr h="5040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2.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Консультация «Изучение обязанностей пешехода»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2 неделя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Воспитатели групп</a:t>
                      </a:r>
                    </a:p>
                  </a:txBody>
                  <a:tcPr marL="68580" marR="68580" marT="0" marB="0"/>
                </a:tc>
              </a:tr>
              <a:tr h="5040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3.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Консультация «Изучение обязанностей пассажира»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3-неделя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Воспитатели групп</a:t>
                      </a:r>
                    </a:p>
                  </a:txBody>
                  <a:tcPr marL="68580" marR="68580" marT="0" marB="0"/>
                </a:tc>
              </a:tr>
              <a:tr h="5563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4.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Анкетирование родителей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4-неделя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Воспитатели групп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3356992"/>
            <a:ext cx="1964377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света\Desktop\Рисунок2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" y="4277"/>
            <a:ext cx="9143673" cy="685372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340768"/>
            <a:ext cx="7128792" cy="4968552"/>
          </a:xfrm>
        </p:spPr>
        <p:txBody>
          <a:bodyPr>
            <a:noAutofit/>
          </a:bodyPr>
          <a:lstStyle/>
          <a:p>
            <a:pPr algn="just"/>
            <a:r>
              <a:rPr lang="ru-RU" sz="1400" dirty="0" smtClean="0">
                <a:latin typeface="Palatino Linotype" pitchFamily="18" charset="0"/>
              </a:rPr>
              <a:t/>
            </a:r>
            <a:br>
              <a:rPr lang="ru-RU" sz="1400" dirty="0" smtClean="0">
                <a:latin typeface="Palatino Linotype" pitchFamily="18" charset="0"/>
              </a:rPr>
            </a:br>
            <a:r>
              <a:rPr lang="ru-RU" sz="1400" b="1" dirty="0" smtClean="0">
                <a:solidFill>
                  <a:srgbClr val="FF0000"/>
                </a:solidFill>
                <a:latin typeface="Palatino Linotype" pitchFamily="18" charset="0"/>
              </a:rPr>
              <a:t>  </a:t>
            </a:r>
            <a:r>
              <a:rPr lang="ru-RU" sz="1400" b="1" i="1" dirty="0" smtClean="0">
                <a:solidFill>
                  <a:srgbClr val="FF0000"/>
                </a:solidFill>
                <a:latin typeface="Palatino Linotype" pitchFamily="18" charset="0"/>
              </a:rPr>
              <a:t>1. </a:t>
            </a:r>
            <a:r>
              <a:rPr lang="ru-RU" sz="1400" b="1" i="1" dirty="0" smtClean="0">
                <a:latin typeface="Palatino Linotype" pitchFamily="18" charset="0"/>
              </a:rPr>
              <a:t>Информация ГИБДД о состоянии  детского дорожно-транспортного травматизма в городе/районе (ежемесячные данные), рассмотрение отдельных случаев  с кратким обзором причин   случившегося.  (Можно   приложить   схему    ДТП и  указать пункты. Правил дорожного  движения (ПДД), нарушение требований которых привело к происшествию). Сообщение   о   работе,  проведенной  с  детьми   и   родителями   в   связи   с  происшедшими ДТП.  </a:t>
            </a:r>
            <a:r>
              <a:rPr lang="ru-RU" sz="1400" dirty="0" smtClean="0">
                <a:latin typeface="Palatino Linotype" pitchFamily="18" charset="0"/>
              </a:rPr>
              <a:t/>
            </a:r>
            <a:br>
              <a:rPr lang="ru-RU" sz="1400" dirty="0" smtClean="0">
                <a:latin typeface="Palatino Linotype" pitchFamily="18" charset="0"/>
              </a:rPr>
            </a:br>
            <a:r>
              <a:rPr lang="ru-RU" sz="1400" b="1" i="1" dirty="0" smtClean="0">
                <a:solidFill>
                  <a:srgbClr val="FF0000"/>
                </a:solidFill>
                <a:latin typeface="Palatino Linotype" pitchFamily="18" charset="0"/>
              </a:rPr>
              <a:t>   2.</a:t>
            </a:r>
            <a:r>
              <a:rPr lang="ru-RU" sz="1400" b="1" i="1" dirty="0" smtClean="0">
                <a:latin typeface="Palatino Linotype" pitchFamily="18" charset="0"/>
              </a:rPr>
              <a:t>  Информация  о  проводимых  в  детском  саду    мероприятиях,  связанных  с    изучением    ПДД: проведение игр, конкурсов, соревнований с обязательными  сообщениями о ходе по   подготовки к ним и итогах по окончанию проведения.  </a:t>
            </a:r>
            <a:r>
              <a:rPr lang="ru-RU" sz="1400" dirty="0" smtClean="0">
                <a:latin typeface="Palatino Linotype" pitchFamily="18" charset="0"/>
              </a:rPr>
              <a:t/>
            </a:r>
            <a:br>
              <a:rPr lang="ru-RU" sz="1400" dirty="0" smtClean="0">
                <a:latin typeface="Palatino Linotype" pitchFamily="18" charset="0"/>
              </a:rPr>
            </a:br>
            <a:r>
              <a:rPr lang="ru-RU" sz="1400" b="1" i="1" dirty="0" smtClean="0">
                <a:solidFill>
                  <a:srgbClr val="FF0000"/>
                </a:solidFill>
                <a:latin typeface="Palatino Linotype" pitchFamily="18" charset="0"/>
              </a:rPr>
              <a:t>   3.</a:t>
            </a:r>
            <a:r>
              <a:rPr lang="ru-RU" sz="1400" b="1" i="1" dirty="0" smtClean="0">
                <a:latin typeface="Palatino Linotype" pitchFamily="18" charset="0"/>
              </a:rPr>
              <a:t>  Постоянная,         но    периодически          сменяемая        тематическая     информация:   «Причины   ДТП»,   «Дорожные   ловушки»,   «Как   избежать   опасности   на    дороге»,           «Влияние   погодных    условий   на   безопасность   дорожного   движения»,  «Поведение</a:t>
            </a:r>
            <a:r>
              <a:rPr lang="ru-RU" sz="1400" dirty="0" smtClean="0">
                <a:latin typeface="Palatino Linotype" pitchFamily="18" charset="0"/>
              </a:rPr>
              <a:t>  </a:t>
            </a:r>
            <a:r>
              <a:rPr lang="ru-RU" sz="1400" b="1" i="1" dirty="0" smtClean="0">
                <a:latin typeface="Palatino Linotype" pitchFamily="18" charset="0"/>
              </a:rPr>
              <a:t> пешеходов в зависимости от времени года». </a:t>
            </a:r>
            <a:r>
              <a:rPr lang="ru-RU" sz="1400" dirty="0" smtClean="0">
                <a:latin typeface="Palatino Linotype" pitchFamily="18" charset="0"/>
              </a:rPr>
              <a:t/>
            </a:r>
            <a:br>
              <a:rPr lang="ru-RU" sz="1400" dirty="0" smtClean="0">
                <a:latin typeface="Palatino Linotype" pitchFamily="18" charset="0"/>
              </a:rPr>
            </a:br>
            <a:r>
              <a:rPr lang="ru-RU" sz="1400" b="1" i="1" dirty="0" smtClean="0">
                <a:latin typeface="Palatino Linotype" pitchFamily="18" charset="0"/>
              </a:rPr>
              <a:t>   </a:t>
            </a:r>
            <a:r>
              <a:rPr lang="ru-RU" sz="1400" b="1" i="1" dirty="0" smtClean="0">
                <a:solidFill>
                  <a:srgbClr val="FF0000"/>
                </a:solidFill>
                <a:latin typeface="Palatino Linotype" pitchFamily="18" charset="0"/>
              </a:rPr>
              <a:t>4.</a:t>
            </a:r>
            <a:r>
              <a:rPr lang="ru-RU" sz="1400" b="1" i="1" dirty="0" smtClean="0">
                <a:latin typeface="Palatino Linotype" pitchFamily="18" charset="0"/>
              </a:rPr>
              <a:t>  Памятки, листовки лаконичного, но исчерпывающего материала.  </a:t>
            </a:r>
            <a:r>
              <a:rPr lang="ru-RU" sz="1400" dirty="0" smtClean="0">
                <a:latin typeface="Palatino Linotype" pitchFamily="18" charset="0"/>
              </a:rPr>
              <a:t/>
            </a:r>
            <a:br>
              <a:rPr lang="ru-RU" sz="1400" dirty="0" smtClean="0">
                <a:latin typeface="Palatino Linotype" pitchFamily="18" charset="0"/>
              </a:rPr>
            </a:br>
            <a:r>
              <a:rPr lang="ru-RU" sz="1400" b="1" i="1" dirty="0" smtClean="0">
                <a:solidFill>
                  <a:srgbClr val="FF0000"/>
                </a:solidFill>
                <a:latin typeface="Palatino Linotype" pitchFamily="18" charset="0"/>
              </a:rPr>
              <a:t>   5.</a:t>
            </a:r>
            <a:r>
              <a:rPr lang="ru-RU" sz="1400" b="1" i="1" dirty="0" smtClean="0">
                <a:latin typeface="Palatino Linotype" pitchFamily="18" charset="0"/>
              </a:rPr>
              <a:t>  В качестве информационных материалов, как для родителей, так и для детей   могут     быть  использованы  газетные  и  журнальные   вырезки  актуального  характера по     тематике       безопасности дорожного движения.  </a:t>
            </a:r>
            <a:r>
              <a:rPr lang="ru-RU" sz="1400" dirty="0" smtClean="0">
                <a:latin typeface="Palatino Linotype" pitchFamily="18" charset="0"/>
              </a:rPr>
              <a:t/>
            </a:r>
            <a:br>
              <a:rPr lang="ru-RU" sz="1400" dirty="0" smtClean="0">
                <a:latin typeface="Palatino Linotype" pitchFamily="18" charset="0"/>
              </a:rPr>
            </a:br>
            <a:r>
              <a:rPr lang="ru-RU" sz="1400" b="1" i="1" dirty="0" smtClean="0">
                <a:latin typeface="Palatino Linotype" pitchFamily="18" charset="0"/>
              </a:rPr>
              <a:t>   </a:t>
            </a:r>
            <a:r>
              <a:rPr lang="ru-RU" sz="1400" b="1" i="1" dirty="0" smtClean="0">
                <a:solidFill>
                  <a:srgbClr val="FF0000"/>
                </a:solidFill>
                <a:latin typeface="Palatino Linotype" pitchFamily="18" charset="0"/>
              </a:rPr>
              <a:t>6.  </a:t>
            </a:r>
            <a:r>
              <a:rPr lang="ru-RU" sz="1400" b="1" i="1" dirty="0" smtClean="0">
                <a:latin typeface="Palatino Linotype" pitchFamily="18" charset="0"/>
              </a:rPr>
              <a:t>Схема      безопасного        маршрута      движения     пешеходов   по    территории    микрорайона к детскому саду.  </a:t>
            </a:r>
            <a:r>
              <a:rPr lang="ru-RU" sz="1400" dirty="0" smtClean="0">
                <a:latin typeface="Palatino Linotype" pitchFamily="18" charset="0"/>
              </a:rPr>
              <a:t/>
            </a:r>
            <a:br>
              <a:rPr lang="ru-RU" sz="1400" dirty="0" smtClean="0">
                <a:latin typeface="Palatino Linotype" pitchFamily="18" charset="0"/>
              </a:rPr>
            </a:br>
            <a:r>
              <a:rPr lang="ru-RU" sz="1400" b="1" i="1" dirty="0" smtClean="0">
                <a:latin typeface="Palatino Linotype" pitchFamily="18" charset="0"/>
              </a:rPr>
              <a:t>                                            </a:t>
            </a:r>
            <a:r>
              <a:rPr lang="ru-RU" sz="1400" dirty="0" smtClean="0">
                <a:latin typeface="Palatino Linotype" pitchFamily="18" charset="0"/>
              </a:rPr>
              <a:t/>
            </a:r>
            <a:br>
              <a:rPr lang="ru-RU" sz="1400" dirty="0" smtClean="0">
                <a:latin typeface="Palatino Linotype" pitchFamily="18" charset="0"/>
              </a:rPr>
            </a:br>
            <a:r>
              <a:rPr lang="ru-RU" sz="1400" b="1" dirty="0" smtClean="0">
                <a:latin typeface="Palatino Linotype" pitchFamily="18" charset="0"/>
              </a:rPr>
              <a:t> </a:t>
            </a:r>
            <a:r>
              <a:rPr lang="ru-RU" sz="1400" dirty="0" smtClean="0">
                <a:latin typeface="Palatino Linotype" pitchFamily="18" charset="0"/>
              </a:rPr>
              <a:t/>
            </a:r>
            <a:br>
              <a:rPr lang="ru-RU" sz="1400" dirty="0" smtClean="0">
                <a:latin typeface="Palatino Linotype" pitchFamily="18" charset="0"/>
              </a:rPr>
            </a:br>
            <a:endParaRPr lang="ru-RU" sz="1400" dirty="0">
              <a:latin typeface="Palatino Linotype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43608" y="476672"/>
            <a:ext cx="676875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600" b="1" dirty="0" smtClean="0">
              <a:solidFill>
                <a:srgbClr val="002060"/>
              </a:solidFill>
              <a:latin typeface="Palatino Linotype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692696"/>
            <a:ext cx="799288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7030A0"/>
                </a:solidFill>
                <a:latin typeface="Palatino Linotype" pitchFamily="18" charset="0"/>
              </a:rPr>
              <a:t>ПРИМЕРНЫЙ ПЕРЕЧЕНЬ МАТЕРИАЛОВ</a:t>
            </a:r>
            <a:r>
              <a:rPr lang="ru-RU" sz="1400" dirty="0" smtClean="0">
                <a:solidFill>
                  <a:srgbClr val="7030A0"/>
                </a:solidFill>
                <a:latin typeface="Palatino Linotype" pitchFamily="18" charset="0"/>
              </a:rPr>
              <a:t/>
            </a:r>
            <a:br>
              <a:rPr lang="ru-RU" sz="1400" dirty="0" smtClean="0">
                <a:solidFill>
                  <a:srgbClr val="7030A0"/>
                </a:solidFill>
                <a:latin typeface="Palatino Linotype" pitchFamily="18" charset="0"/>
              </a:rPr>
            </a:br>
            <a:r>
              <a:rPr lang="ru-RU" sz="1400" b="1" dirty="0" smtClean="0">
                <a:solidFill>
                  <a:srgbClr val="7030A0"/>
                </a:solidFill>
                <a:latin typeface="Palatino Linotype" pitchFamily="18" charset="0"/>
              </a:rPr>
              <a:t>для размещения в уголке</a:t>
            </a:r>
            <a:r>
              <a:rPr lang="ru-RU" sz="1400" dirty="0" smtClean="0">
                <a:solidFill>
                  <a:srgbClr val="7030A0"/>
                </a:solidFill>
                <a:latin typeface="Palatino Linotype" pitchFamily="18" charset="0"/>
              </a:rPr>
              <a:t>  </a:t>
            </a:r>
            <a:r>
              <a:rPr lang="ru-RU" sz="1400" b="1" dirty="0" smtClean="0">
                <a:solidFill>
                  <a:srgbClr val="7030A0"/>
                </a:solidFill>
                <a:latin typeface="Palatino Linotype" pitchFamily="18" charset="0"/>
              </a:rPr>
              <a:t>безопасности дорожного движения</a:t>
            </a:r>
            <a:r>
              <a:rPr lang="ru-RU" sz="1400" dirty="0" smtClean="0">
                <a:solidFill>
                  <a:srgbClr val="7030A0"/>
                </a:solidFill>
                <a:latin typeface="Palatino Linotype" pitchFamily="18" charset="0"/>
              </a:rPr>
              <a:t/>
            </a:r>
            <a:br>
              <a:rPr lang="ru-RU" sz="1400" dirty="0" smtClean="0">
                <a:solidFill>
                  <a:srgbClr val="7030A0"/>
                </a:solidFill>
                <a:latin typeface="Palatino Linotype" pitchFamily="18" charset="0"/>
              </a:rPr>
            </a:br>
            <a:r>
              <a:rPr lang="ru-RU" sz="1400" b="1" dirty="0" smtClean="0">
                <a:solidFill>
                  <a:srgbClr val="7030A0"/>
                </a:solidFill>
                <a:latin typeface="Palatino Linotype" pitchFamily="18" charset="0"/>
              </a:rPr>
              <a:t>в образовательном учреждении:</a:t>
            </a:r>
            <a:r>
              <a:rPr lang="ru-RU" dirty="0" smtClean="0">
                <a:solidFill>
                  <a:srgbClr val="7030A0"/>
                </a:solidFill>
                <a:latin typeface="Palatino Linotype" pitchFamily="18" charset="0"/>
              </a:rPr>
              <a:t/>
            </a:r>
            <a:br>
              <a:rPr lang="ru-RU" dirty="0" smtClean="0">
                <a:solidFill>
                  <a:srgbClr val="7030A0"/>
                </a:solidFill>
                <a:latin typeface="Palatino Linotype" pitchFamily="18" charset="0"/>
              </a:rPr>
            </a:br>
            <a:endParaRPr lang="ru-RU" dirty="0"/>
          </a:p>
        </p:txBody>
      </p:sp>
    </p:spTree>
  </p:cSld>
  <p:clrMapOvr>
    <a:masterClrMapping/>
  </p:clrMapOvr>
  <p:transition spd="slow"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света\Desktop\Рисунок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8693" y="1"/>
            <a:ext cx="9182693" cy="685799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043608" y="908720"/>
            <a:ext cx="7128792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1" dirty="0" smtClean="0">
                <a:solidFill>
                  <a:srgbClr val="002060"/>
                </a:solidFill>
                <a:latin typeface="Palatino Linotype" pitchFamily="18" charset="0"/>
              </a:rPr>
              <a:t>I</a:t>
            </a:r>
            <a:r>
              <a:rPr lang="ru-RU" b="1" i="1" dirty="0" smtClean="0">
                <a:solidFill>
                  <a:srgbClr val="002060"/>
                </a:solidFill>
                <a:latin typeface="Palatino Linotype" pitchFamily="18" charset="0"/>
              </a:rPr>
              <a:t>.Общие сведения о дошкольном образовательном учреждении……………………………………………………………..</a:t>
            </a:r>
            <a:endParaRPr lang="ru-RU" i="1" dirty="0" smtClean="0">
              <a:solidFill>
                <a:srgbClr val="002060"/>
              </a:solidFill>
              <a:latin typeface="Palatino Linotype" pitchFamily="18" charset="0"/>
            </a:endParaRPr>
          </a:p>
          <a:p>
            <a:r>
              <a:rPr lang="ru-RU" b="1" i="1" dirty="0" smtClean="0">
                <a:solidFill>
                  <a:srgbClr val="002060"/>
                </a:solidFill>
                <a:latin typeface="Palatino Linotype" pitchFamily="18" charset="0"/>
              </a:rPr>
              <a:t>II. Схемы организации дорожного движения ……………….</a:t>
            </a:r>
            <a:endParaRPr lang="ru-RU" i="1" dirty="0" smtClean="0">
              <a:solidFill>
                <a:srgbClr val="002060"/>
              </a:solidFill>
              <a:latin typeface="Palatino Linotype" pitchFamily="18" charset="0"/>
            </a:endParaRPr>
          </a:p>
          <a:p>
            <a:r>
              <a:rPr lang="ru-RU" b="1" i="1" dirty="0" smtClean="0">
                <a:solidFill>
                  <a:srgbClr val="002060"/>
                </a:solidFill>
                <a:latin typeface="Palatino Linotype" pitchFamily="18" charset="0"/>
              </a:rPr>
              <a:t>III. Организация безопасной перевозки воспитанников ДОУ и система мероприятий по предупреждению детского дорожного травматизма, связанного с безопасностью дорожного движения</a:t>
            </a:r>
            <a:endParaRPr lang="ru-RU" i="1" dirty="0" smtClean="0">
              <a:solidFill>
                <a:srgbClr val="002060"/>
              </a:solidFill>
              <a:latin typeface="Palatino Linotype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rgbClr val="002060"/>
                </a:solidFill>
                <a:latin typeface="Palatino Linotype" pitchFamily="18" charset="0"/>
              </a:rPr>
              <a:t>Лица, ответственные в ДОУ за мероприятия по предупреждению детского травматизма, связанного с безопасностью дорожного движения………………………..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rgbClr val="002060"/>
                </a:solidFill>
                <a:latin typeface="Palatino Linotype" pitchFamily="18" charset="0"/>
              </a:rPr>
              <a:t>Сведения об обеспеченности воспитанников </a:t>
            </a:r>
            <a:r>
              <a:rPr lang="ru-RU" dirty="0" err="1" smtClean="0">
                <a:solidFill>
                  <a:srgbClr val="002060"/>
                </a:solidFill>
                <a:latin typeface="Palatino Linotype" pitchFamily="18" charset="0"/>
              </a:rPr>
              <a:t>световозвращащими</a:t>
            </a:r>
            <a:r>
              <a:rPr lang="ru-RU" dirty="0" smtClean="0">
                <a:solidFill>
                  <a:srgbClr val="002060"/>
                </a:solidFill>
                <a:latin typeface="Palatino Linotype" pitchFamily="18" charset="0"/>
              </a:rPr>
              <a:t> элементами……………………………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rgbClr val="002060"/>
                </a:solidFill>
                <a:latin typeface="Palatino Linotype" pitchFamily="18" charset="0"/>
              </a:rPr>
              <a:t>Перечень профилактических мероприятий ДОУ по предупреждению детского травматизма, связанного с ПДД…….</a:t>
            </a:r>
          </a:p>
          <a:p>
            <a:r>
              <a:rPr lang="ru-RU" b="1" i="1" dirty="0" smtClean="0">
                <a:solidFill>
                  <a:srgbClr val="002060"/>
                </a:solidFill>
                <a:latin typeface="Palatino Linotype" pitchFamily="18" charset="0"/>
              </a:rPr>
              <a:t>IV. Система работы педагогического коллектива по профилактике детского дорожно-транспортного травматизма……………………………………</a:t>
            </a:r>
            <a:endParaRPr lang="ru-RU" i="1" dirty="0" smtClean="0">
              <a:solidFill>
                <a:srgbClr val="002060"/>
              </a:solidFill>
              <a:latin typeface="Palatino Linotype" pitchFamily="18" charset="0"/>
            </a:endParaRPr>
          </a:p>
          <a:p>
            <a:r>
              <a:rPr lang="ru-RU" b="1" i="1" dirty="0" smtClean="0">
                <a:solidFill>
                  <a:srgbClr val="002060"/>
                </a:solidFill>
                <a:latin typeface="Palatino Linotype" pitchFamily="18" charset="0"/>
              </a:rPr>
              <a:t>V. Приложения……………………….</a:t>
            </a:r>
            <a:endParaRPr lang="ru-RU" i="1" dirty="0" smtClean="0">
              <a:solidFill>
                <a:srgbClr val="002060"/>
              </a:solidFill>
              <a:latin typeface="Palatino Linotype" pitchFamily="18" charset="0"/>
            </a:endParaRPr>
          </a:p>
          <a:p>
            <a:endParaRPr lang="ru-RU" dirty="0" smtClean="0">
              <a:solidFill>
                <a:srgbClr val="002060"/>
              </a:solidFill>
              <a:latin typeface="Palatino Linotype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779912" y="548680"/>
            <a:ext cx="38884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Palatino Linotype" pitchFamily="18" charset="0"/>
              </a:rPr>
              <a:t>Содержание</a:t>
            </a:r>
            <a:endParaRPr lang="ru-RU" sz="20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000"/>
                            </p:stCondLst>
                            <p:childTnLst>
                              <p:par>
                                <p:cTn id="3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4000"/>
                            </p:stCondLst>
                            <p:childTnLst>
                              <p:par>
                                <p:cTn id="4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света\Desktop\Рисунок2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" y="-1"/>
            <a:ext cx="9143673" cy="6853723"/>
          </a:xfrm>
          <a:prstGeom prst="rect">
            <a:avLst/>
          </a:prstGeom>
          <a:noFill/>
        </p:spPr>
      </p:pic>
      <p:pic>
        <p:nvPicPr>
          <p:cNvPr id="6" name="Picture 2" descr="IMG_056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124744"/>
            <a:ext cx="3461589" cy="4608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3" descr="IMG_056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548680"/>
            <a:ext cx="3522658" cy="22768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4" descr="IMG_056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056" y="2996952"/>
            <a:ext cx="2354845" cy="31409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115616" y="5661248"/>
            <a:ext cx="309634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200" b="1" i="1" dirty="0" smtClean="0">
                <a:latin typeface="Palatino Linotype" pitchFamily="18" charset="0"/>
                <a:cs typeface="Arial" pitchFamily="34" charset="0"/>
              </a:rPr>
              <a:t>Уголок безопасности в  средней группе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Palatino Linotype" pitchFamily="18" charset="0"/>
              <a:cs typeface="Arial" pitchFamily="34" charset="0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4427984" y="6021288"/>
            <a:ext cx="331236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cs typeface="Arial" pitchFamily="34" charset="0"/>
              </a:rPr>
              <a:t>Схема</a:t>
            </a:r>
            <a:r>
              <a:rPr kumimoji="0" lang="ru-RU" sz="12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cs typeface="Arial" pitchFamily="34" charset="0"/>
              </a:rPr>
              <a:t>  движения воспитанников 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Palatino Linotype" pitchFamily="18" charset="0"/>
              <a:cs typeface="Arial" pitchFamily="34" charset="0"/>
            </a:endParaRP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4211960" y="2708920"/>
            <a:ext cx="388843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cs typeface="Arial" pitchFamily="34" charset="0"/>
              </a:rPr>
              <a:t>Уголок</a:t>
            </a:r>
            <a:r>
              <a:rPr kumimoji="0" lang="ru-RU" sz="12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cs typeface="Arial" pitchFamily="34" charset="0"/>
              </a:rPr>
              <a:t> безопасности для родителей в фойе  ДОУ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Palatino Linotype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 spd="slow"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света\Desktop\Рисунок2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" y="-1"/>
            <a:ext cx="9143673" cy="6853723"/>
          </a:xfrm>
          <a:prstGeom prst="rect">
            <a:avLst/>
          </a:prstGeom>
          <a:noFill/>
        </p:spPr>
      </p:pic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073" name="Рисунок 1" descr="IMG_054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548680"/>
            <a:ext cx="2790825" cy="2095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Прямоугольник 12"/>
          <p:cNvSpPr/>
          <p:nvPr/>
        </p:nvSpPr>
        <p:spPr>
          <a:xfrm>
            <a:off x="899592" y="620688"/>
            <a:ext cx="7344816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 smtClean="0">
                <a:solidFill>
                  <a:srgbClr val="7030A0"/>
                </a:solidFill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Спортивный досуг</a:t>
            </a:r>
            <a:endParaRPr lang="ru-RU" sz="2000" i="1" dirty="0" smtClean="0">
              <a:solidFill>
                <a:srgbClr val="7030A0"/>
              </a:solidFill>
              <a:latin typeface="Palatino Linotype" pitchFamily="18" charset="0"/>
              <a:cs typeface="Arial" pitchFamily="34" charset="0"/>
            </a:endParaRP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 smtClean="0">
                <a:solidFill>
                  <a:srgbClr val="7030A0"/>
                </a:solidFill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«В гостях у светофора»</a:t>
            </a:r>
            <a:endParaRPr lang="ru-RU" sz="2000" i="1" dirty="0" smtClean="0">
              <a:solidFill>
                <a:srgbClr val="7030A0"/>
              </a:solidFill>
              <a:latin typeface="Palatino Linotype" pitchFamily="18" charset="0"/>
              <a:cs typeface="Arial" pitchFamily="34" charset="0"/>
            </a:endParaRP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i="1" dirty="0" smtClean="0"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Разработала инструктор по физической культуре </a:t>
            </a: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i="1" dirty="0" err="1" smtClean="0"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Комаринская</a:t>
            </a:r>
            <a:r>
              <a:rPr lang="ru-RU" sz="1400" i="1" dirty="0" smtClean="0"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 Т.В.</a:t>
            </a:r>
            <a:endParaRPr lang="ru-RU" sz="1400" dirty="0" smtClean="0">
              <a:latin typeface="Palatino Linotype" pitchFamily="18" charset="0"/>
              <a:cs typeface="Arial" pitchFamily="34" charset="0"/>
            </a:endParaRP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i="1" dirty="0" smtClean="0">
                <a:solidFill>
                  <a:srgbClr val="7030A0"/>
                </a:solidFill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Цели:</a:t>
            </a:r>
            <a:endParaRPr lang="ru-RU" sz="1400" i="1" dirty="0" smtClean="0">
              <a:solidFill>
                <a:srgbClr val="7030A0"/>
              </a:solidFill>
              <a:latin typeface="Palatino Linotype" pitchFamily="18" charset="0"/>
              <a:cs typeface="Arial" pitchFamily="34" charset="0"/>
            </a:endParaRP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sz="1400" dirty="0" smtClean="0"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закрепить умение применять полученные знания в играх</a:t>
            </a: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 и повседневной жизни;</a:t>
            </a:r>
            <a:endParaRPr lang="ru-RU" sz="1400" dirty="0" smtClean="0">
              <a:latin typeface="Palatino Linotype" pitchFamily="18" charset="0"/>
              <a:cs typeface="Arial" pitchFamily="34" charset="0"/>
            </a:endParaRP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- привлечь родителей к совместной деятельности с детьми;</a:t>
            </a:r>
            <a:endParaRPr lang="ru-RU" sz="1400" dirty="0" smtClean="0">
              <a:latin typeface="Palatino Linotype" pitchFamily="18" charset="0"/>
              <a:cs typeface="Arial" pitchFamily="34" charset="0"/>
            </a:endParaRP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- совершенствовать двигательные навыки;</a:t>
            </a:r>
            <a:endParaRPr lang="ru-RU" sz="1400" dirty="0" smtClean="0">
              <a:latin typeface="Palatino Linotype" pitchFamily="18" charset="0"/>
              <a:cs typeface="Arial" pitchFamily="34" charset="0"/>
            </a:endParaRP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- способствовать созданию положительного эмоционального настроения.</a:t>
            </a:r>
            <a:endParaRPr lang="ru-RU" sz="1400" dirty="0" smtClean="0">
              <a:latin typeface="Palatino Linotype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i="1" dirty="0" smtClean="0">
                <a:solidFill>
                  <a:srgbClr val="7030A0"/>
                </a:solidFill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Действующие лица:</a:t>
            </a:r>
            <a:endParaRPr lang="ru-RU" sz="1400" i="1" dirty="0" smtClean="0">
              <a:solidFill>
                <a:srgbClr val="7030A0"/>
              </a:solidFill>
              <a:latin typeface="Palatino Linotype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Ведущий – Светофор</a:t>
            </a:r>
            <a:endParaRPr lang="ru-RU" sz="1400" dirty="0" smtClean="0">
              <a:latin typeface="Palatino Linotype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err="1" smtClean="0"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Бармалей</a:t>
            </a:r>
            <a:endParaRPr lang="ru-RU" sz="1400" dirty="0" smtClean="0">
              <a:latin typeface="Palatino Linotype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Команды «Зебра» и «Автомобилисты» - участники соревнования  (дети).</a:t>
            </a:r>
            <a:endParaRPr lang="ru-RU" sz="1400" dirty="0" smtClean="0">
              <a:latin typeface="Palatino Linotype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i="1" dirty="0" smtClean="0"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Звучит музыка из кинофильма «Берегись автомобиля!».  Дети входят в зал с эмблемами своих команд, их встречает Светофор.</a:t>
            </a:r>
            <a:endParaRPr lang="ru-RU" sz="1400" dirty="0" smtClean="0">
              <a:latin typeface="Palatino Linotype" pitchFamily="18" charset="0"/>
              <a:cs typeface="Arial" pitchFamily="34" charset="0"/>
            </a:endParaRPr>
          </a:p>
        </p:txBody>
      </p:sp>
      <p:pic>
        <p:nvPicPr>
          <p:cNvPr id="3077" name="Picture 5" descr="C:\Users\света\Desktop\фото пдд п. Мирный\IMG_054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4221088"/>
            <a:ext cx="2618696" cy="19639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света\Desktop\Рисунок2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" y="-1"/>
            <a:ext cx="9143673" cy="6853723"/>
          </a:xfrm>
          <a:prstGeom prst="rect">
            <a:avLst/>
          </a:prstGeom>
          <a:noFill/>
        </p:spPr>
      </p:pic>
      <p:pic>
        <p:nvPicPr>
          <p:cNvPr id="5" name="Picture 2" descr="C:\Users\света\Desktop\Рисунок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" y="4277"/>
            <a:ext cx="9143673" cy="6853723"/>
          </a:xfrm>
          <a:prstGeom prst="rect">
            <a:avLst/>
          </a:prstGeom>
          <a:noFill/>
        </p:spPr>
      </p:pic>
      <p:pic>
        <p:nvPicPr>
          <p:cNvPr id="8" name="Рисунок 7" descr="C:\Users\света\Desktop\фото пдд п. Мирный\DSC0750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620688"/>
            <a:ext cx="2863850" cy="21478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C:\Users\света\Desktop\фото пдд п. Мирный\DSC07515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3933056"/>
            <a:ext cx="3137669" cy="22992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899592" y="692695"/>
            <a:ext cx="7416824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endParaRPr lang="ru-RU" sz="1400" b="1" i="1" dirty="0" smtClean="0">
              <a:solidFill>
                <a:srgbClr val="7030A0"/>
              </a:solidFill>
              <a:latin typeface="Palatino Linotype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 smtClean="0">
                <a:solidFill>
                  <a:srgbClr val="7030A0"/>
                </a:solidFill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Утренник «Дорожная азбука»</a:t>
            </a:r>
          </a:p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endParaRPr lang="ru-RU" sz="1400" b="1" i="1" dirty="0" smtClean="0">
              <a:solidFill>
                <a:srgbClr val="7030A0"/>
              </a:solidFill>
              <a:latin typeface="Palatino Linotype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i="1" dirty="0" smtClean="0">
                <a:solidFill>
                  <a:srgbClr val="7030A0"/>
                </a:solidFill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Задачи:</a:t>
            </a:r>
            <a:r>
              <a:rPr lang="ru-RU" sz="1400" i="1" dirty="0" smtClean="0">
                <a:solidFill>
                  <a:srgbClr val="7030A0"/>
                </a:solidFill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sz="1400" i="1" dirty="0" smtClean="0">
                <a:solidFill>
                  <a:srgbClr val="7030A0"/>
                </a:solidFill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- обобщить знания детей правил дорожного движения, </a:t>
            </a:r>
          </a:p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- правил поведения на улице, полученных на занятиях </a:t>
            </a:r>
          </a:p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через эмоциональное восприятие;</a:t>
            </a:r>
            <a:br>
              <a:rPr lang="ru-RU" sz="1400" dirty="0" smtClean="0"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-  довести до сознания детей, к чему может привести </a:t>
            </a:r>
          </a:p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нарушение  правил дорожного движения;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- развивать ловкость, внимание, сосредоточенность, смекалку, логическое мышление;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- воспитывать грамотного пешехода.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i="1" dirty="0" smtClean="0">
                <a:solidFill>
                  <a:srgbClr val="7030A0"/>
                </a:solidFill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Материал:</a:t>
            </a:r>
            <a:r>
              <a:rPr lang="ru-RU" sz="1400" dirty="0" smtClean="0"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изображения  дорожных знаков; разрезной светофор; круги: красный, желтый, зеленый; жезл и фуражка для постового; костюм пешеходного светофора; костюм медведя; два обруча.   </a:t>
            </a:r>
            <a:endParaRPr lang="ru-RU" sz="1400" dirty="0" smtClean="0">
              <a:latin typeface="Palatino Linotype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Оборудование:</a:t>
            </a:r>
            <a:r>
              <a:rPr lang="ru-RU" sz="1400" dirty="0" smtClean="0"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магнитофон .</a:t>
            </a:r>
            <a:r>
              <a:rPr lang="ru-RU" sz="1400" b="1" dirty="0" smtClean="0"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sz="1400" b="1" dirty="0" smtClean="0"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1400" b="1" i="1" dirty="0" smtClean="0">
                <a:solidFill>
                  <a:srgbClr val="7030A0"/>
                </a:solidFill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Действующие лица:</a:t>
            </a:r>
            <a:r>
              <a:rPr lang="ru-RU" sz="1400" dirty="0" smtClean="0"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Ведущий – педагог;</a:t>
            </a:r>
            <a:endParaRPr lang="ru-RU" sz="1400" dirty="0" smtClean="0">
              <a:latin typeface="Palatino Linotype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Медвежонок – ребенок;</a:t>
            </a:r>
            <a:endParaRPr lang="ru-RU" sz="1400" dirty="0" smtClean="0">
              <a:latin typeface="Palatino Linotype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Постовой – ребенок;</a:t>
            </a:r>
            <a:br>
              <a:rPr lang="ru-RU" sz="1400" dirty="0" smtClean="0"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Светофор – ребенок;</a:t>
            </a:r>
            <a:br>
              <a:rPr lang="ru-RU" sz="1400" dirty="0" smtClean="0"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Дорожные знаки – дети.</a:t>
            </a:r>
            <a:endParaRPr lang="ru-RU" sz="1400" dirty="0" smtClean="0">
              <a:latin typeface="Palatino Linotype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 spd="slow"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света\Desktop\Рисунок2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-72154" y="0"/>
            <a:ext cx="9216154" cy="6858000"/>
          </a:xfrm>
          <a:prstGeom prst="rect">
            <a:avLst/>
          </a:prstGeom>
          <a:noFill/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724942"/>
          </a:xfrm>
        </p:spPr>
        <p:txBody>
          <a:bodyPr>
            <a:normAutofit fontScale="90000"/>
          </a:bodyPr>
          <a:lstStyle/>
          <a:p>
            <a:pPr lvl="0" fontAlgn="base">
              <a:spcAft>
                <a:spcPct val="0"/>
              </a:spcAft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400" dirty="0" smtClean="0">
                <a:latin typeface="Arial" pitchFamily="34" charset="0"/>
                <a:cs typeface="Arial" pitchFamily="34" charset="0"/>
              </a:rPr>
            </a:br>
            <a:r>
              <a:rPr lang="ru-RU" b="1" dirty="0" smtClean="0">
                <a:latin typeface="Palatino Linotype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1600" b="1" dirty="0" smtClean="0">
                <a:latin typeface="Palatino Linotype" pitchFamily="18" charset="0"/>
                <a:ea typeface="Times New Roman" pitchFamily="18" charset="0"/>
                <a:cs typeface="Arial" pitchFamily="34" charset="0"/>
              </a:rPr>
              <a:t>МАТЕРИАЛЫ К ПРОВЕДЕНИЮ РОДИТЕЛЬСКОГО СОБРАНИЯ</a:t>
            </a:r>
            <a:r>
              <a:rPr lang="ru-RU" sz="1600" dirty="0" smtClean="0">
                <a:latin typeface="Palatino Linotype" pitchFamily="18" charset="0"/>
                <a:cs typeface="Arial" pitchFamily="34" charset="0"/>
              </a:rPr>
              <a:t/>
            </a:r>
            <a:br>
              <a:rPr lang="ru-RU" sz="1600" dirty="0" smtClean="0">
                <a:latin typeface="Palatino Linotype" pitchFamily="18" charset="0"/>
                <a:cs typeface="Arial" pitchFamily="34" charset="0"/>
              </a:rPr>
            </a:br>
            <a:r>
              <a:rPr lang="ru-RU" sz="1600" b="1" dirty="0" smtClean="0">
                <a:solidFill>
                  <a:srgbClr val="C00000"/>
                </a:solidFill>
                <a:latin typeface="Palatino Linotype" pitchFamily="18" charset="0"/>
                <a:ea typeface="Times New Roman" pitchFamily="18" charset="0"/>
                <a:cs typeface="Arial" pitchFamily="34" charset="0"/>
              </a:rPr>
              <a:t>«Ребенок и правила дорожного движения»</a:t>
            </a:r>
            <a:r>
              <a:rPr lang="ru-RU" sz="1600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                           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400" dirty="0" smtClean="0"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691680" y="692696"/>
            <a:ext cx="56703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7030A0"/>
                </a:solidFill>
                <a:latin typeface="Palatino Linotype" pitchFamily="18" charset="0"/>
              </a:rPr>
              <a:t/>
            </a:r>
            <a:br>
              <a:rPr lang="ru-RU" dirty="0" smtClean="0">
                <a:solidFill>
                  <a:srgbClr val="7030A0"/>
                </a:solidFill>
                <a:latin typeface="Palatino Linotype" pitchFamily="18" charset="0"/>
              </a:rPr>
            </a:br>
            <a:endParaRPr lang="ru-RU" dirty="0"/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3181234" y="-2232"/>
            <a:ext cx="278153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                            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5" name="Рисунок 0" descr="1383516300-1-948.jpg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20272" y="4293096"/>
            <a:ext cx="1152525" cy="18288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827584" y="1412777"/>
            <a:ext cx="6840760" cy="547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Palatino Linotype" pitchFamily="18" charset="0"/>
                <a:ea typeface="Times New Roman" pitchFamily="18" charset="0"/>
                <a:cs typeface="Arial" pitchFamily="34" charset="0"/>
              </a:rPr>
              <a:t>Цели:</a:t>
            </a:r>
            <a:r>
              <a:rPr lang="ru-RU" sz="1400" dirty="0" smtClean="0">
                <a:latin typeface="Palatino Linotype" pitchFamily="18" charset="0"/>
                <a:ea typeface="Times New Roman" pitchFamily="18" charset="0"/>
                <a:cs typeface="Arial" pitchFamily="34" charset="0"/>
              </a:rPr>
              <a:t>     сохранение   жизни   и   здоровья   детей;   объединение               усилий   педагогов   и родителей  в  вопросе  по  ознакомлению  детей  с  правилами  дорожного  движения  и  их  соблюдению   в   жизни;   планомерное   и   активное   распространение   знаний   о   правилах  </a:t>
            </a:r>
            <a:endParaRPr lang="ru-RU" sz="1400" dirty="0" smtClean="0">
              <a:latin typeface="Palatino Linotype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latin typeface="Palatino Linotype" pitchFamily="18" charset="0"/>
                <a:ea typeface="Times New Roman" pitchFamily="18" charset="0"/>
                <a:cs typeface="Arial" pitchFamily="34" charset="0"/>
              </a:rPr>
              <a:t>дорожного движения среди родителей.  </a:t>
            </a:r>
            <a:endParaRPr lang="ru-RU" sz="1400" dirty="0" smtClean="0">
              <a:latin typeface="Palatino Linotype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Palatino Linotype" pitchFamily="18" charset="0"/>
                <a:ea typeface="Times New Roman" pitchFamily="18" charset="0"/>
                <a:cs typeface="Arial" pitchFamily="34" charset="0"/>
              </a:rPr>
              <a:t>         Форма проведения:</a:t>
            </a:r>
            <a:r>
              <a:rPr lang="ru-RU" sz="1400" dirty="0" smtClean="0">
                <a:latin typeface="Palatino Linotype" pitchFamily="18" charset="0"/>
                <a:ea typeface="Times New Roman" pitchFamily="18" charset="0"/>
                <a:cs typeface="Arial" pitchFamily="34" charset="0"/>
              </a:rPr>
              <a:t> познавательно-игровой конкурс.  </a:t>
            </a:r>
            <a:endParaRPr lang="ru-RU" sz="1400" dirty="0" smtClean="0">
              <a:latin typeface="Palatino Linotype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latin typeface="Palatino Linotype" pitchFamily="18" charset="0"/>
                <a:ea typeface="Times New Roman" pitchFamily="18" charset="0"/>
                <a:cs typeface="Arial" pitchFamily="34" charset="0"/>
              </a:rPr>
              <a:t>        </a:t>
            </a:r>
            <a:r>
              <a:rPr lang="ru-RU" sz="1400" b="1" dirty="0" smtClean="0">
                <a:latin typeface="Palatino Linotype" pitchFamily="18" charset="0"/>
                <a:ea typeface="Times New Roman" pitchFamily="18" charset="0"/>
                <a:cs typeface="Arial" pitchFamily="34" charset="0"/>
              </a:rPr>
              <a:t>План проведения:  </a:t>
            </a:r>
            <a:endParaRPr lang="ru-RU" sz="1400" dirty="0" smtClean="0">
              <a:latin typeface="Palatino Linotype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latin typeface="Palatino Linotype" pitchFamily="18" charset="0"/>
                <a:ea typeface="Times New Roman" pitchFamily="18" charset="0"/>
                <a:cs typeface="Arial" pitchFamily="34" charset="0"/>
              </a:rPr>
              <a:t>         1.   Вступительное слово ведущего родительского собрания.  </a:t>
            </a:r>
            <a:endParaRPr lang="ru-RU" sz="1400" dirty="0" smtClean="0">
              <a:latin typeface="Palatino Linotype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latin typeface="Palatino Linotype" pitchFamily="18" charset="0"/>
                <a:ea typeface="Times New Roman" pitchFamily="18" charset="0"/>
                <a:cs typeface="Arial" pitchFamily="34" charset="0"/>
              </a:rPr>
              <a:t>         2.   Выступление сотрудника ГИБДД.  </a:t>
            </a:r>
            <a:endParaRPr lang="ru-RU" sz="1400" dirty="0" smtClean="0">
              <a:latin typeface="Palatino Linotype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latin typeface="Palatino Linotype" pitchFamily="18" charset="0"/>
                <a:ea typeface="Times New Roman" pitchFamily="18" charset="0"/>
                <a:cs typeface="Arial" pitchFamily="34" charset="0"/>
              </a:rPr>
              <a:t>         3.   Слайдовая презентация: «Безопасность детей  на дороге − наша </a:t>
            </a:r>
            <a:endParaRPr lang="ru-RU" sz="1400" dirty="0" smtClean="0">
              <a:latin typeface="Palatino Linotype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latin typeface="Palatino Linotype" pitchFamily="18" charset="0"/>
                <a:ea typeface="Times New Roman" pitchFamily="18" charset="0"/>
                <a:cs typeface="Arial" pitchFamily="34" charset="0"/>
              </a:rPr>
              <a:t>         общая    забота». </a:t>
            </a:r>
            <a:endParaRPr lang="ru-RU" sz="1400" dirty="0" smtClean="0">
              <a:latin typeface="Palatino Linotype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latin typeface="Palatino Linotype" pitchFamily="18" charset="0"/>
                <a:ea typeface="Times New Roman" pitchFamily="18" charset="0"/>
                <a:cs typeface="Arial" pitchFamily="34" charset="0"/>
              </a:rPr>
              <a:t>         4.  Слайдовая презентация: «Осторожно – дети!»  </a:t>
            </a:r>
            <a:endParaRPr lang="ru-RU" sz="1400" dirty="0" smtClean="0">
              <a:latin typeface="Palatino Linotype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latin typeface="Palatino Linotype" pitchFamily="18" charset="0"/>
                <a:ea typeface="Times New Roman" pitchFamily="18" charset="0"/>
                <a:cs typeface="Arial" pitchFamily="34" charset="0"/>
              </a:rPr>
              <a:t>         5.  Совместное с родителями проведение игры «Азбука пешехода»   </a:t>
            </a:r>
            <a:endParaRPr lang="ru-RU" sz="1400" dirty="0" smtClean="0">
              <a:latin typeface="Palatino Linotype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latin typeface="Palatino Linotype" pitchFamily="18" charset="0"/>
                <a:ea typeface="Times New Roman" pitchFamily="18" charset="0"/>
                <a:cs typeface="Arial" pitchFamily="34" charset="0"/>
              </a:rPr>
              <a:t>         6.  Подведение итогов родительского собрания. Принятие решения.  </a:t>
            </a:r>
            <a:endParaRPr lang="ru-RU" sz="1400" dirty="0" smtClean="0">
              <a:latin typeface="Palatino Linotype" pitchFamily="18" charset="0"/>
              <a:cs typeface="Arial" pitchFamily="34" charset="0"/>
            </a:endParaRPr>
          </a:p>
          <a:p>
            <a:r>
              <a:rPr lang="ru-RU" sz="1400" dirty="0" smtClean="0">
                <a:latin typeface="Palatino Linotype" pitchFamily="18" charset="0"/>
                <a:ea typeface="Times New Roman" pitchFamily="18" charset="0"/>
                <a:cs typeface="Arial" pitchFamily="34" charset="0"/>
              </a:rPr>
              <a:t>         7.   Выставка детских рисунков. </a:t>
            </a:r>
          </a:p>
          <a:p>
            <a:r>
              <a:rPr lang="ru-RU" sz="1400" b="1" dirty="0" smtClean="0">
                <a:latin typeface="Palatino Linotype" pitchFamily="18" charset="0"/>
              </a:rPr>
              <a:t>Ход мероприятия.  </a:t>
            </a:r>
            <a:endParaRPr lang="ru-RU" sz="1400" dirty="0" smtClean="0">
              <a:latin typeface="Palatino Linotype" pitchFamily="18" charset="0"/>
            </a:endParaRPr>
          </a:p>
          <a:p>
            <a:r>
              <a:rPr lang="ru-RU" sz="1400" b="1" i="1" dirty="0" smtClean="0">
                <a:latin typeface="Palatino Linotype" pitchFamily="18" charset="0"/>
              </a:rPr>
              <a:t>         Подготовительный этап  </a:t>
            </a:r>
            <a:endParaRPr lang="ru-RU" sz="1400" dirty="0" smtClean="0">
              <a:latin typeface="Palatino Linotype" pitchFamily="18" charset="0"/>
            </a:endParaRPr>
          </a:p>
          <a:p>
            <a:pPr lvl="0">
              <a:buFont typeface="Arial" pitchFamily="34" charset="0"/>
              <a:buChar char="•"/>
            </a:pPr>
            <a:r>
              <a:rPr lang="ru-RU" sz="1400" dirty="0" smtClean="0">
                <a:latin typeface="Palatino Linotype" pitchFamily="18" charset="0"/>
              </a:rPr>
              <a:t>Анкетирование родителей: «Я и мой ребенок на улицах города».</a:t>
            </a:r>
            <a:r>
              <a:rPr lang="ru-RU" sz="1400" b="1" dirty="0" smtClean="0">
                <a:latin typeface="Palatino Linotype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ru-RU" sz="1400" dirty="0" smtClean="0">
              <a:latin typeface="Palatino Linotype" pitchFamily="18" charset="0"/>
            </a:endParaRPr>
          </a:p>
          <a:p>
            <a:pPr lvl="0">
              <a:buFont typeface="Arial" pitchFamily="34" charset="0"/>
              <a:buChar char="•"/>
            </a:pPr>
            <a:r>
              <a:rPr lang="ru-RU" sz="1400" dirty="0" smtClean="0">
                <a:latin typeface="Palatino Linotype" pitchFamily="18" charset="0"/>
              </a:rPr>
              <a:t>Выставка рисунков детей и родителей на тему: «Зеленый огонёк»   </a:t>
            </a:r>
          </a:p>
          <a:p>
            <a:pPr lvl="0">
              <a:buFont typeface="Arial" pitchFamily="34" charset="0"/>
              <a:buChar char="•"/>
            </a:pPr>
            <a:r>
              <a:rPr lang="ru-RU" sz="1400" dirty="0" smtClean="0">
                <a:latin typeface="Palatino Linotype" pitchFamily="18" charset="0"/>
              </a:rPr>
              <a:t>Тематической выставка детской литературы, наглядных пособий и дидактических игр по правилам дорожного движения.   </a:t>
            </a:r>
          </a:p>
          <a:p>
            <a:pPr lvl="0">
              <a:buFont typeface="Arial" pitchFamily="34" charset="0"/>
              <a:buChar char="•"/>
            </a:pPr>
            <a:r>
              <a:rPr lang="ru-RU" sz="1400" dirty="0" smtClean="0">
                <a:latin typeface="Palatino Linotype" pitchFamily="18" charset="0"/>
              </a:rPr>
              <a:t>Оформление альбомов, папок – передвижек по дорожному движению.  </a:t>
            </a:r>
          </a:p>
          <a:p>
            <a:r>
              <a:rPr lang="ru-RU" sz="1400" dirty="0" smtClean="0">
                <a:latin typeface="Palatino Linotype" pitchFamily="18" charset="0"/>
              </a:rPr>
              <a:t> 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latin typeface="Palatino Linotype" pitchFamily="18" charset="0"/>
                <a:ea typeface="Times New Roman" pitchFamily="18" charset="0"/>
                <a:cs typeface="Arial" pitchFamily="34" charset="0"/>
              </a:rPr>
              <a:t> </a:t>
            </a:r>
            <a:endParaRPr lang="ru-RU" sz="1400" dirty="0" smtClean="0">
              <a:latin typeface="Palatino Linotype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Palatino Linotype" pitchFamily="18" charset="0"/>
                <a:ea typeface="Times New Roman" pitchFamily="18" charset="0"/>
                <a:cs typeface="Arial" pitchFamily="34" charset="0"/>
              </a:rPr>
              <a:t> </a:t>
            </a:r>
            <a:endParaRPr lang="ru-RU" sz="1400" dirty="0">
              <a:latin typeface="Palatino Linotype" pitchFamily="18" charset="0"/>
            </a:endParaRPr>
          </a:p>
        </p:txBody>
      </p:sp>
    </p:spTree>
  </p:cSld>
  <p:clrMapOvr>
    <a:masterClrMapping/>
  </p:clrMapOvr>
  <p:transition spd="slow"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4" name="Picture 4" descr="C:\Users\света\Desktop\Рисунок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938" y="-4763"/>
            <a:ext cx="9159876" cy="68691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62" name="Picture 2" descr="IMG_0530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620688"/>
            <a:ext cx="3600400" cy="2700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1691680" y="692696"/>
            <a:ext cx="56703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7030A0"/>
                </a:solidFill>
                <a:latin typeface="Palatino Linotype" pitchFamily="18" charset="0"/>
              </a:rPr>
              <a:t/>
            </a:r>
            <a:br>
              <a:rPr lang="ru-RU" dirty="0" smtClean="0">
                <a:solidFill>
                  <a:srgbClr val="7030A0"/>
                </a:solidFill>
                <a:latin typeface="Palatino Linotype" pitchFamily="18" charset="0"/>
              </a:rPr>
            </a:br>
            <a:endParaRPr lang="ru-RU" dirty="0"/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3181234" y="-2232"/>
            <a:ext cx="278153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                            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27584" y="1412777"/>
            <a:ext cx="68407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latin typeface="Palatino Linotype" pitchFamily="18" charset="0"/>
                <a:ea typeface="Times New Roman" pitchFamily="18" charset="0"/>
                <a:cs typeface="Arial" pitchFamily="34" charset="0"/>
              </a:rPr>
              <a:t> </a:t>
            </a:r>
            <a:endParaRPr lang="ru-RU" sz="1400" dirty="0" smtClean="0">
              <a:latin typeface="Palatino Linotype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Palatino Linotype" pitchFamily="18" charset="0"/>
                <a:ea typeface="Times New Roman" pitchFamily="18" charset="0"/>
                <a:cs typeface="Arial" pitchFamily="34" charset="0"/>
              </a:rPr>
              <a:t> </a:t>
            </a:r>
            <a:endParaRPr lang="ru-RU" sz="1400" dirty="0">
              <a:latin typeface="Palatino Linotype" pitchFamily="18" charset="0"/>
            </a:endParaRPr>
          </a:p>
        </p:txBody>
      </p:sp>
      <p:pic>
        <p:nvPicPr>
          <p:cNvPr id="40965" name="Picture 5" descr="IMG_053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068960"/>
            <a:ext cx="3545796" cy="26459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0966" name="Rectangle 6"/>
          <p:cNvSpPr>
            <a:spLocks noChangeArrowheads="1"/>
          </p:cNvSpPr>
          <p:nvPr/>
        </p:nvSpPr>
        <p:spPr bwMode="auto">
          <a:xfrm>
            <a:off x="755576" y="3284984"/>
            <a:ext cx="367240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Arial" pitchFamily="34" charset="0"/>
              </a:rPr>
              <a:t>Выступление  инспектора по пропаганде 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Palatino Linotype" pitchFamily="18" charset="0"/>
              <a:cs typeface="Arial" pitchFamily="34" charset="0"/>
            </a:endParaRPr>
          </a:p>
          <a:p>
            <a:pPr marL="0" marR="0" lvl="0" indent="449263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Arial" pitchFamily="34" charset="0"/>
              </a:rPr>
              <a:t>Комисаровой О.С.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Palatino Linotype" pitchFamily="18" charset="0"/>
              <a:cs typeface="Arial" pitchFamily="34" charset="0"/>
            </a:endParaRPr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4427984" y="5733256"/>
            <a:ext cx="367240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200" b="1" i="1" dirty="0" smtClean="0">
                <a:latin typeface="Palatino Linotype" pitchFamily="18" charset="0"/>
                <a:cs typeface="Arial" pitchFamily="34" charset="0"/>
              </a:rPr>
              <a:t>Просмотр родителей видеоматериала по ПДД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Palatino Linotype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 spd="slow"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1" descr="C:\Users\света\Desktop\Рисунок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938" y="-4763"/>
            <a:ext cx="9159876" cy="6869113"/>
          </a:xfrm>
          <a:prstGeom prst="rect">
            <a:avLst/>
          </a:prstGeom>
          <a:noFill/>
        </p:spPr>
      </p:pic>
      <p:pic>
        <p:nvPicPr>
          <p:cNvPr id="4" name="Picture 1" descr="IMG_056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1" y="980728"/>
            <a:ext cx="3784337" cy="4309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6" name="Picture 1" descr="IMG_0557"/>
          <p:cNvPicPr>
            <a:picLocks noChangeAspect="1" noChangeArrowheads="1"/>
          </p:cNvPicPr>
          <p:nvPr/>
        </p:nvPicPr>
        <p:blipFill>
          <a:blip r:embed="rId4" cstate="print">
            <a:lum bright="-20000"/>
          </a:blip>
          <a:srcRect/>
          <a:stretch>
            <a:fillRect/>
          </a:stretch>
        </p:blipFill>
        <p:spPr bwMode="auto">
          <a:xfrm>
            <a:off x="899592" y="692696"/>
            <a:ext cx="7272807" cy="5463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</p:spTree>
  </p:cSld>
  <p:clrMapOvr>
    <a:masterClrMapping/>
  </p:clrMapOvr>
  <p:transition spd="slow"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C:\Users\света\Desktop\Рисунок1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" name="Рисунок 7" descr="IMG_058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71600" y="764704"/>
            <a:ext cx="4392488" cy="32943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IMG_058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52120" y="1844824"/>
            <a:ext cx="2384833" cy="32337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extBox 10"/>
          <p:cNvSpPr txBox="1"/>
          <p:nvPr/>
        </p:nvSpPr>
        <p:spPr>
          <a:xfrm>
            <a:off x="1043608" y="5085184"/>
            <a:ext cx="70567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Palatino Linotype" pitchFamily="18" charset="0"/>
              </a:rPr>
              <a:t>Дипломы и Благодарственное письмо </a:t>
            </a:r>
          </a:p>
          <a:p>
            <a:pPr algn="ctr"/>
            <a:r>
              <a:rPr lang="ru-RU" sz="1600" b="1" dirty="0" smtClean="0">
                <a:latin typeface="Palatino Linotype" pitchFamily="18" charset="0"/>
              </a:rPr>
              <a:t>за участие во всероссийском конкурсе «Весёлый светофор» </a:t>
            </a:r>
          </a:p>
          <a:p>
            <a:pPr algn="ctr"/>
            <a:r>
              <a:rPr lang="ru-RU" sz="1600" b="1" dirty="0" smtClean="0">
                <a:latin typeface="Palatino Linotype" pitchFamily="18" charset="0"/>
              </a:rPr>
              <a:t>г. Омск</a:t>
            </a:r>
            <a:endParaRPr lang="ru-RU" sz="1600" b="1" dirty="0">
              <a:latin typeface="Palatino Linotype" pitchFamily="18" charset="0"/>
            </a:endParaRPr>
          </a:p>
        </p:txBody>
      </p:sp>
    </p:spTree>
  </p:cSld>
  <p:clrMapOvr>
    <a:masterClrMapping/>
  </p:clrMapOvr>
  <p:transition spd="slow"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C:\Users\света\Desktop\Рисунок1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1043608" y="5445224"/>
            <a:ext cx="3600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Palatino Linotype" pitchFamily="18" charset="0"/>
              </a:rPr>
              <a:t> </a:t>
            </a:r>
            <a:r>
              <a:rPr lang="ru-RU" sz="1600" b="1" dirty="0" smtClean="0">
                <a:latin typeface="Palatino Linotype" pitchFamily="18" charset="0"/>
              </a:rPr>
              <a:t>Н</a:t>
            </a:r>
            <a:r>
              <a:rPr lang="ru-RU" sz="1600" b="1" dirty="0" smtClean="0">
                <a:latin typeface="Palatino Linotype" pitchFamily="18" charset="0"/>
              </a:rPr>
              <a:t>аграждение грамотами</a:t>
            </a:r>
            <a:endParaRPr lang="ru-RU" sz="1600" b="1" dirty="0" smtClean="0">
              <a:latin typeface="Palatino Linotype" pitchFamily="18" charset="0"/>
            </a:endParaRPr>
          </a:p>
          <a:p>
            <a:pPr algn="ctr"/>
            <a:r>
              <a:rPr lang="ru-RU" sz="1600" b="1" dirty="0" smtClean="0">
                <a:latin typeface="Palatino Linotype" pitchFamily="18" charset="0"/>
              </a:rPr>
              <a:t>за участие в районном конкурсе «Новый дорожный знак» </a:t>
            </a:r>
          </a:p>
        </p:txBody>
      </p:sp>
      <p:pic>
        <p:nvPicPr>
          <p:cNvPr id="6" name="Рисунок 5" descr="IMG_031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87624" y="620688"/>
            <a:ext cx="3059832" cy="22948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IMG_0594.JPG"/>
          <p:cNvPicPr>
            <a:picLocks noChangeAspect="1"/>
          </p:cNvPicPr>
          <p:nvPr/>
        </p:nvPicPr>
        <p:blipFill>
          <a:blip r:embed="rId4" cstate="print">
            <a:lum bright="-10000" contrast="-10000"/>
          </a:blip>
          <a:stretch>
            <a:fillRect/>
          </a:stretch>
        </p:blipFill>
        <p:spPr>
          <a:xfrm>
            <a:off x="1043608" y="2924944"/>
            <a:ext cx="3347864" cy="25108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IMG_059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220072" y="1196752"/>
            <a:ext cx="2667144" cy="37170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4860032" y="4869160"/>
            <a:ext cx="33123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Palatino Linotype" pitchFamily="18" charset="0"/>
              </a:rPr>
              <a:t>Почётная грамота  (</a:t>
            </a:r>
            <a:r>
              <a:rPr lang="en-US" sz="1600" b="1" dirty="0" smtClean="0">
                <a:latin typeface="Palatino Linotype" pitchFamily="18" charset="0"/>
              </a:rPr>
              <a:t>II </a:t>
            </a:r>
            <a:r>
              <a:rPr lang="ru-RU" sz="1600" b="1" dirty="0" smtClean="0">
                <a:latin typeface="Palatino Linotype" pitchFamily="18" charset="0"/>
              </a:rPr>
              <a:t>место)</a:t>
            </a:r>
          </a:p>
          <a:p>
            <a:pPr algn="ctr"/>
            <a:r>
              <a:rPr lang="ru-RU" sz="1600" b="1" dirty="0" smtClean="0">
                <a:latin typeface="Palatino Linotype" pitchFamily="18" charset="0"/>
              </a:rPr>
              <a:t>«Лучшая дорожная площадка по БДД</a:t>
            </a:r>
          </a:p>
          <a:p>
            <a:pPr algn="ctr"/>
            <a:endParaRPr lang="ru-RU" sz="1400" b="1" dirty="0" smtClean="0">
              <a:latin typeface="Palatino Linotype" pitchFamily="18" charset="0"/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  <p:transition spd="slow"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C:\Users\света\Desktop\Рисунок1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1403648" y="5589240"/>
            <a:ext cx="65527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Palatino Linotype" pitchFamily="18" charset="0"/>
              </a:rPr>
              <a:t>Площадка по БДД и дорожные знаки</a:t>
            </a:r>
            <a:endParaRPr lang="ru-RU" sz="1600" b="1" dirty="0" smtClean="0">
              <a:latin typeface="Palatino Linotype" pitchFamily="18" charset="0"/>
            </a:endParaRPr>
          </a:p>
        </p:txBody>
      </p:sp>
      <p:pic>
        <p:nvPicPr>
          <p:cNvPr id="10" name="Рисунок 9" descr="IMG301-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9592" y="3212976"/>
            <a:ext cx="2088232" cy="26102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IMG302-0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99592" y="548680"/>
            <a:ext cx="2088232" cy="26102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IMG299-0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411760" y="1340768"/>
            <a:ext cx="3024336" cy="37965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 descr="IMG_059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16200000">
            <a:off x="5030672" y="1934833"/>
            <a:ext cx="3600400" cy="2700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C:\Users\света\Desktop\Рисунок1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extBox 10"/>
          <p:cNvSpPr txBox="1"/>
          <p:nvPr/>
        </p:nvSpPr>
        <p:spPr>
          <a:xfrm>
            <a:off x="971600" y="5805264"/>
            <a:ext cx="70567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Palatino Linotype" pitchFamily="18" charset="0"/>
              </a:rPr>
              <a:t>Уголки по ПДД в группах</a:t>
            </a:r>
            <a:endParaRPr lang="ru-RU" sz="1600" b="1" dirty="0" smtClean="0">
              <a:latin typeface="Palatino Linotype" pitchFamily="18" charset="0"/>
            </a:endParaRPr>
          </a:p>
        </p:txBody>
      </p:sp>
      <p:pic>
        <p:nvPicPr>
          <p:cNvPr id="5" name="Рисунок 4" descr="IMG_031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19605" y="764704"/>
            <a:ext cx="3155843" cy="23668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IMG_057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60032" y="773324"/>
            <a:ext cx="3096344" cy="23222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IMG_051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55776" y="2708920"/>
            <a:ext cx="4067944" cy="3050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1115616" y="1772816"/>
          <a:ext cx="6912768" cy="329184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304256"/>
                <a:gridCol w="2304256"/>
                <a:gridCol w="2304256"/>
              </a:tblGrid>
              <a:tr h="35166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166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166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166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166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166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166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166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166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050" name="Picture 2" descr="C:\Users\света\Desktop\Рисунок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82693" cy="685799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27584" y="764704"/>
            <a:ext cx="75608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Palatino Linotype" pitchFamily="18" charset="0"/>
              </a:rPr>
              <a:t>Раздел 1.</a:t>
            </a:r>
            <a:r>
              <a:rPr lang="ru-RU" sz="1600" dirty="0" smtClean="0">
                <a:solidFill>
                  <a:srgbClr val="002060"/>
                </a:solidFill>
                <a:latin typeface="Palatino Linotype" pitchFamily="18" charset="0"/>
              </a:rPr>
              <a:t> </a:t>
            </a:r>
            <a:r>
              <a:rPr lang="ru-RU" sz="1600" b="1" dirty="0" smtClean="0">
                <a:solidFill>
                  <a:srgbClr val="002060"/>
                </a:solidFill>
                <a:latin typeface="Palatino Linotype" pitchFamily="18" charset="0"/>
              </a:rPr>
              <a:t>Общие сведения о дошкольном образовательном учреждении и работниках муниципального учреждения, ответственных за мероприятия по профилактике детского травматизма</a:t>
            </a:r>
            <a:r>
              <a:rPr lang="ru-RU" sz="2400" dirty="0" smtClean="0">
                <a:latin typeface="Palatino Linotype" pitchFamily="18" charset="0"/>
              </a:rPr>
              <a:t/>
            </a:r>
            <a:br>
              <a:rPr lang="ru-RU" sz="2400" dirty="0" smtClean="0">
                <a:latin typeface="Palatino Linotype" pitchFamily="18" charset="0"/>
              </a:rPr>
            </a:br>
            <a:r>
              <a:rPr lang="ru-RU" sz="2400" dirty="0" smtClean="0">
                <a:latin typeface="Palatino Linotype" pitchFamily="18" charset="0"/>
              </a:rPr>
              <a:t> </a:t>
            </a:r>
            <a:endParaRPr lang="ru-RU" dirty="0">
              <a:latin typeface="Palatino Linotype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115615" y="1844825"/>
          <a:ext cx="6912766" cy="4168471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349129"/>
                <a:gridCol w="2819223"/>
                <a:gridCol w="3744414"/>
              </a:tblGrid>
              <a:tr h="64807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0" dirty="0">
                          <a:latin typeface="Palatino Linotype" pitchFamily="18" charset="0"/>
                        </a:rPr>
                        <a:t>1</a:t>
                      </a:r>
                      <a:endParaRPr lang="ru-RU" sz="1400" b="0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0" dirty="0">
                          <a:latin typeface="Palatino Linotype" pitchFamily="18" charset="0"/>
                        </a:rPr>
                        <a:t>Полное наименование ОУ</a:t>
                      </a:r>
                      <a:endParaRPr lang="ru-RU" sz="1400" b="0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0" dirty="0">
                          <a:latin typeface="Palatino Linotype" pitchFamily="18" charset="0"/>
                        </a:rPr>
                        <a:t>Муниципальное бюджетное дошкольное образовательное учреждение «Детский сад «Спутник»</a:t>
                      </a:r>
                      <a:endParaRPr lang="ru-RU" sz="1400" b="0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8803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Palatino Linotype" pitchFamily="18" charset="0"/>
                        </a:rPr>
                        <a:t>2</a:t>
                      </a:r>
                      <a:endParaRPr lang="ru-RU" sz="1400" b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</a:rPr>
                        <a:t>Сокращённое наименование ОУ</a:t>
                      </a:r>
                      <a:endParaRPr lang="ru-RU" sz="1400" b="0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Palatino Linotype" pitchFamily="18" charset="0"/>
                        </a:rPr>
                        <a:t>МБДОУ «Детский сад «Спутник»</a:t>
                      </a:r>
                      <a:endParaRPr lang="ru-RU" sz="1400" b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3264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Palatino Linotype" pitchFamily="18" charset="0"/>
                        </a:rPr>
                        <a:t>3</a:t>
                      </a:r>
                      <a:endParaRPr lang="ru-RU" sz="1400" b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</a:rPr>
                        <a:t>Тип ОУ</a:t>
                      </a:r>
                      <a:endParaRPr lang="ru-RU" sz="1400" b="0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</a:rPr>
                        <a:t>Дошкольное учреждение</a:t>
                      </a:r>
                      <a:endParaRPr lang="ru-RU" sz="1400" b="0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7140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Palatino Linotype" pitchFamily="18" charset="0"/>
                        </a:rPr>
                        <a:t>4</a:t>
                      </a:r>
                      <a:endParaRPr lang="ru-RU" sz="1400" b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</a:rPr>
                        <a:t>Реквизиты ОУ:</a:t>
                      </a:r>
                      <a:endParaRPr lang="ru-RU" sz="1400" b="0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3204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b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</a:rPr>
                        <a:t>юридический  адрес</a:t>
                      </a:r>
                      <a:endParaRPr lang="ru-RU" sz="1400" b="0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</a:rPr>
                        <a:t>Алтайский край, Зональный район, п. Мирный, ул. Молодёжная 13</a:t>
                      </a:r>
                      <a:endParaRPr lang="ru-RU" sz="1400" b="0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3353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b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</a:rPr>
                        <a:t>почтовый адрес</a:t>
                      </a:r>
                      <a:endParaRPr lang="ru-RU" sz="1400" b="0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</a:rPr>
                        <a:t>659415, Алтайский край, Зональный район, п. Мирный, ул. Молодёжная 13</a:t>
                      </a:r>
                      <a:endParaRPr lang="ru-RU" sz="1400" b="0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1453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Palatino Linotype" pitchFamily="18" charset="0"/>
                        </a:rPr>
                        <a:t>5</a:t>
                      </a:r>
                      <a:endParaRPr lang="ru-RU" sz="1400" b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</a:rPr>
                        <a:t>Администрация ОУ:</a:t>
                      </a:r>
                      <a:endParaRPr lang="ru-RU" sz="1400" b="0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336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b="0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</a:rPr>
                        <a:t>заведующий</a:t>
                      </a:r>
                      <a:endParaRPr lang="ru-RU" sz="1400" b="0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latin typeface="Palatino Linotype" pitchFamily="18" charset="0"/>
                        </a:rPr>
                        <a:t>Шлотгауэр</a:t>
                      </a:r>
                      <a:r>
                        <a:rPr lang="ru-RU" sz="1400" dirty="0">
                          <a:latin typeface="Palatino Linotype" pitchFamily="18" charset="0"/>
                        </a:rPr>
                        <a:t> Светлана </a:t>
                      </a:r>
                      <a:r>
                        <a:rPr lang="ru-RU" sz="1400" dirty="0" smtClean="0">
                          <a:latin typeface="Palatino Linotype" pitchFamily="18" charset="0"/>
                        </a:rPr>
                        <a:t>Николаевна</a:t>
                      </a:r>
                      <a:endParaRPr lang="ru-RU" sz="1400" b="0" dirty="0" smtClean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8803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Телефон/факс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заведующего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тел.27-3-75</a:t>
                      </a:r>
                    </a:p>
                  </a:txBody>
                  <a:tcPr marL="68580" marR="68580" marT="0" marB="0"/>
                </a:tc>
              </a:tr>
              <a:tr h="36004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Ответственный работник муниципального органа управления образования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Главный специалист УО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Будаева</a:t>
                      </a:r>
                      <a:r>
                        <a:rPr lang="ru-RU" sz="14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 Евгения Игоревна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тел.22-2-27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 spd="slow"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C:\Users\света\Desktop\Рисунок1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403648" y="2636912"/>
            <a:ext cx="6486071" cy="1152128"/>
          </a:xfrm>
          <a:prstGeom prst="rect">
            <a:avLst/>
          </a:prstGeom>
        </p:spPr>
        <p:txBody>
          <a:bodyPr wrap="none">
            <a:prstTxWarp prst="textDeflateBottom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Palatino Linotype" pitchFamily="18" charset="0"/>
              </a:rPr>
              <a:t>Спасибо за внимание!</a:t>
            </a:r>
            <a:endParaRPr lang="ru-RU" sz="48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Palatino Linotype" pitchFamily="18" charset="0"/>
            </a:endParaRPr>
          </a:p>
        </p:txBody>
      </p:sp>
    </p:spTree>
  </p:cSld>
  <p:clrMapOvr>
    <a:masterClrMapping/>
  </p:clrMapOvr>
  <p:transition spd="slow"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света\Desktop\Рисунок2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08409"/>
          </a:xfrm>
          <a:prstGeom prst="rect">
            <a:avLst/>
          </a:prstGeom>
          <a:noFill/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115615" y="692697"/>
          <a:ext cx="6912765" cy="5603451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349128"/>
                <a:gridCol w="3179265"/>
                <a:gridCol w="3384372"/>
              </a:tblGrid>
              <a:tr h="835157"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0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Ответственный от ОГИБДД</a:t>
                      </a:r>
                      <a:endParaRPr lang="ru-RU" sz="1200" b="0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Инспектор ДПС</a:t>
                      </a:r>
                      <a:endParaRPr lang="ru-RU" sz="1200" b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Солодовников Юрий Сергеевич </a:t>
                      </a:r>
                      <a:endParaRPr lang="ru-RU" sz="1200" b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тел.22-3-43</a:t>
                      </a:r>
                      <a:endParaRPr lang="ru-RU" sz="1200" b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190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Инспектор по пропаганде</a:t>
                      </a:r>
                      <a:endParaRPr lang="ru-RU" sz="1200" b="0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Комиссарова Ольга Сергеевна</a:t>
                      </a:r>
                      <a:endParaRPr lang="ru-RU" sz="1200" b="0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тел. 89609393093 </a:t>
                      </a:r>
                      <a:endParaRPr lang="ru-RU" sz="1200" b="0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26966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Ответственные работники за мероприятия по профилактике</a:t>
                      </a:r>
                      <a:endParaRPr lang="ru-RU" sz="1200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детского травматизма   </a:t>
                      </a:r>
                      <a:endParaRPr lang="ru-RU" sz="1200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    </a:t>
                      </a:r>
                      <a:endParaRPr lang="ru-RU" sz="1200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инструктор по физической культуре</a:t>
                      </a:r>
                      <a:endParaRPr lang="ru-RU" sz="1200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Комаринская</a:t>
                      </a:r>
                      <a:r>
                        <a:rPr lang="ru-RU" sz="14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 Татьяна Валерьевна</a:t>
                      </a:r>
                      <a:endParaRPr lang="ru-RU" sz="1200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тел. 89237914845</a:t>
                      </a:r>
                      <a:endParaRPr lang="ru-RU" sz="1200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воспитатели:</a:t>
                      </a:r>
                      <a:endParaRPr lang="ru-RU" sz="1200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Дёмина Татьяна Григорьевна</a:t>
                      </a:r>
                      <a:endParaRPr lang="ru-RU" sz="1200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Ветрова</a:t>
                      </a:r>
                      <a:r>
                        <a:rPr lang="ru-RU" sz="14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 Юлия Юрьевна</a:t>
                      </a:r>
                      <a:endParaRPr lang="ru-RU" sz="1200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Борисова Оксана Владимировна</a:t>
                      </a:r>
                      <a:endParaRPr lang="ru-RU" sz="1200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Никитенко Любовь Алексеевна</a:t>
                      </a:r>
                      <a:endParaRPr lang="ru-RU" sz="1200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Савёлова Татьяна Сергеевна</a:t>
                      </a:r>
                      <a:endParaRPr lang="ru-RU" sz="1200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Меркулова Ольга Ивановна</a:t>
                      </a:r>
                      <a:endParaRPr lang="ru-RU" sz="1200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Тел. 27-3-75</a:t>
                      </a:r>
                      <a:endParaRPr lang="ru-RU" sz="1200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03166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Руководитель или ответственный работник </a:t>
                      </a:r>
                      <a:r>
                        <a:rPr lang="ru-RU" sz="1400" dirty="0" err="1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дорожно</a:t>
                      </a:r>
                      <a:r>
                        <a:rPr lang="ru-RU" sz="14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 - эксплуатационной</a:t>
                      </a:r>
                      <a:endParaRPr lang="ru-RU" sz="1200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организации, осуществляющей</a:t>
                      </a:r>
                      <a:endParaRPr lang="ru-RU" sz="1200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содержание </a:t>
                      </a:r>
                      <a:r>
                        <a:rPr lang="ru-RU" sz="1400" dirty="0" smtClean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УДС</a:t>
                      </a:r>
                      <a:endParaRPr lang="ru-RU" sz="1200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Администрация </a:t>
                      </a:r>
                      <a:r>
                        <a:rPr lang="ru-RU" sz="1400" dirty="0" err="1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Чемровского</a:t>
                      </a:r>
                      <a:r>
                        <a:rPr lang="ru-RU" sz="14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 сельсовета</a:t>
                      </a:r>
                      <a:endParaRPr lang="ru-RU" sz="1200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глава Администрации </a:t>
                      </a:r>
                      <a:r>
                        <a:rPr lang="ru-RU" sz="1400" dirty="0" err="1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Чемровского</a:t>
                      </a:r>
                      <a:r>
                        <a:rPr lang="ru-RU" sz="14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 сельсовета</a:t>
                      </a:r>
                      <a:endParaRPr lang="ru-RU" sz="1200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Довгаль</a:t>
                      </a:r>
                      <a:r>
                        <a:rPr lang="ru-RU" sz="14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 Елена Николаевна</a:t>
                      </a:r>
                      <a:endParaRPr lang="ru-RU" sz="1200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тел.27-2-06</a:t>
                      </a:r>
                      <a:endParaRPr lang="ru-RU" sz="1200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0109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Режим работы учреждения</a:t>
                      </a:r>
                      <a:endParaRPr lang="ru-RU" sz="1200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07.00 - 17.30</a:t>
                      </a:r>
                      <a:endParaRPr lang="ru-RU" sz="1200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 spd="slow" advClick="0" advTm="5000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света\Desktop\Рисунок2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08409"/>
          </a:xfrm>
          <a:prstGeom prst="rect">
            <a:avLst/>
          </a:prstGeom>
          <a:noFill/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115615" y="692697"/>
          <a:ext cx="6912764" cy="5584655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349127"/>
                <a:gridCol w="3539306"/>
                <a:gridCol w="3024331"/>
              </a:tblGrid>
              <a:tr h="28803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0" dirty="0">
                          <a:latin typeface="Palatino Linotype" pitchFamily="18" charset="0"/>
                        </a:rPr>
                        <a:t>12</a:t>
                      </a:r>
                      <a:endParaRPr lang="ru-RU" sz="1400" b="0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0" dirty="0">
                          <a:latin typeface="Palatino Linotype" pitchFamily="18" charset="0"/>
                        </a:rPr>
                        <a:t>Количество воспитанников</a:t>
                      </a:r>
                      <a:endParaRPr lang="ru-RU" sz="1400" b="0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0" dirty="0">
                          <a:latin typeface="Palatino Linotype" pitchFamily="18" charset="0"/>
                        </a:rPr>
                        <a:t>82</a:t>
                      </a:r>
                      <a:endParaRPr lang="ru-RU" sz="1400" b="0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3204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</a:rPr>
                        <a:t>13</a:t>
                      </a:r>
                      <a:endParaRPr lang="ru-RU" sz="1400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</a:rPr>
                        <a:t>Наличие автобуса (марка, модель, количество)</a:t>
                      </a:r>
                      <a:endParaRPr lang="ru-RU" sz="1400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</a:rPr>
                        <a:t>нет</a:t>
                      </a:r>
                      <a:endParaRPr lang="ru-RU" sz="1400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9005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Palatino Linotype" pitchFamily="18" charset="0"/>
                        </a:rPr>
                        <a:t>14</a:t>
                      </a:r>
                      <a:endParaRPr lang="ru-RU" sz="140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</a:rPr>
                        <a:t>Наличие гаража (указать место расположения)</a:t>
                      </a:r>
                      <a:endParaRPr lang="ru-RU" sz="1400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Palatino Linotype" pitchFamily="18" charset="0"/>
                        </a:rPr>
                        <a:t>нет</a:t>
                      </a:r>
                      <a:endParaRPr lang="ru-RU" sz="140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03166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Palatino Linotype" pitchFamily="18" charset="0"/>
                        </a:rPr>
                        <a:t>15</a:t>
                      </a:r>
                      <a:endParaRPr lang="ru-RU" sz="140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</a:rPr>
                        <a:t>Наличие выходов с территории учреждения, граничащих непосредственно с внутри дворовыми проездами или транспортными магистралями населённого пункта</a:t>
                      </a:r>
                      <a:endParaRPr lang="ru-RU" sz="1400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Palatino Linotype" pitchFamily="18" charset="0"/>
                        </a:rPr>
                        <a:t>1</a:t>
                      </a:r>
                      <a:endParaRPr lang="ru-RU" sz="140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1535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</a:rPr>
                        <a:t>12</a:t>
                      </a:r>
                      <a:endParaRPr lang="ru-RU" sz="1400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</a:rPr>
                        <a:t>Количество воспитанников</a:t>
                      </a:r>
                      <a:endParaRPr lang="ru-RU" sz="1400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Palatino Linotype" pitchFamily="18" charset="0"/>
                        </a:rPr>
                        <a:t>82</a:t>
                      </a:r>
                      <a:endParaRPr lang="ru-RU" sz="1400" dirty="0" smtClean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8803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200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Наличие автобуса (марка, модель, количество)</a:t>
                      </a:r>
                      <a:endParaRPr lang="ru-RU" sz="1200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нет</a:t>
                      </a:r>
                      <a:endParaRPr lang="ru-RU" sz="120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3204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14</a:t>
                      </a:r>
                      <a:endParaRPr lang="ru-RU" sz="120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Наличие гаража (указать место расположения)</a:t>
                      </a:r>
                      <a:endParaRPr lang="ru-RU" sz="1200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нет</a:t>
                      </a:r>
                      <a:endParaRPr lang="ru-RU" sz="120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7606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15</a:t>
                      </a:r>
                      <a:endParaRPr lang="ru-RU" sz="120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Наличие выходов с территории учреждения, граничащих непосредственно с внутри дворовыми проездами или транспортными магистралями населённого пункта</a:t>
                      </a:r>
                      <a:endParaRPr lang="ru-RU" sz="1200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1155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16</a:t>
                      </a:r>
                      <a:endParaRPr lang="ru-RU" sz="120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Наличие выездов с территории учреждения, граничащих непосредственно с внутри дворовыми проездами или транспортными магистралями населённого пункта</a:t>
                      </a:r>
                      <a:endParaRPr lang="ru-RU" sz="1200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 spd="slow" advClick="0" advTm="5000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света\Desktop\Рисунок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08409"/>
          </a:xfrm>
          <a:prstGeom prst="rect">
            <a:avLst/>
          </a:prstGeom>
          <a:noFill/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115615" y="692697"/>
          <a:ext cx="6912764" cy="2434951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349127"/>
                <a:gridCol w="3539306"/>
                <a:gridCol w="3024331"/>
              </a:tblGrid>
              <a:tr h="28803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17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Наличие площадки БДД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/>
                </a:tc>
              </a:tr>
              <a:tr h="28803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18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Наличие уголков БДД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/>
                </a:tc>
              </a:tr>
              <a:tr h="49005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19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Наличие информационных стендов БДД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/>
                </a:tc>
              </a:tr>
              <a:tr h="30203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20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Наличие аудитории по БДД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Нет</a:t>
                      </a:r>
                    </a:p>
                  </a:txBody>
                  <a:tcPr marL="68580" marR="68580" marT="0" marB="0"/>
                </a:tc>
              </a:tr>
              <a:tr h="31535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21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Телефоны оперативных служб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Полиция, дежурный по зональному району   02, 22-3-50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Противопожарная часть         01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Больница     03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ЕДДСР        112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2051" name="Picture 3" descr="C:\Users\света\Desktop\паспорт дорожной безопасности\Картинки\Картинки по пдд\1383516300-1-948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3573016"/>
            <a:ext cx="1608925" cy="257428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света\Desktop\Рисунок2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" y="-1"/>
            <a:ext cx="9143673" cy="6853723"/>
          </a:xfrm>
          <a:prstGeom prst="rect">
            <a:avLst/>
          </a:prstGeom>
          <a:noFill/>
        </p:spPr>
      </p:pic>
      <p:pic>
        <p:nvPicPr>
          <p:cNvPr id="5" name="Picture 2" descr="img118"/>
          <p:cNvPicPr>
            <a:picLocks noChangeAspect="1" noChangeArrowheads="1"/>
          </p:cNvPicPr>
          <p:nvPr/>
        </p:nvPicPr>
        <p:blipFill>
          <a:blip r:embed="rId3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827584" y="476672"/>
            <a:ext cx="7489825" cy="583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5000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света\Desktop\Рисунок2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" y="-1"/>
            <a:ext cx="9143673" cy="6853723"/>
          </a:xfrm>
          <a:prstGeom prst="rect">
            <a:avLst/>
          </a:prstGeom>
          <a:noFill/>
        </p:spPr>
      </p:pic>
      <p:pic>
        <p:nvPicPr>
          <p:cNvPr id="5" name="Рисунок 4" descr="img141.jpg"/>
          <p:cNvPicPr>
            <a:picLocks noChangeAspect="1"/>
          </p:cNvPicPr>
          <p:nvPr/>
        </p:nvPicPr>
        <p:blipFill>
          <a:blip r:embed="rId3" cstate="print">
            <a:lum bright="-10000"/>
          </a:blip>
          <a:stretch>
            <a:fillRect/>
          </a:stretch>
        </p:blipFill>
        <p:spPr>
          <a:xfrm>
            <a:off x="899592" y="476672"/>
            <a:ext cx="7416824" cy="5904655"/>
          </a:xfrm>
          <a:prstGeom prst="rect">
            <a:avLst/>
          </a:prstGeom>
        </p:spPr>
      </p:pic>
    </p:spTree>
  </p:cSld>
  <p:clrMapOvr>
    <a:masterClrMapping/>
  </p:clrMapOvr>
  <p:transition spd="slow" advClick="0" advTm="5000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света\Desktop\Рисунок2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" y="-1"/>
            <a:ext cx="9143673" cy="6853723"/>
          </a:xfrm>
          <a:prstGeom prst="rect">
            <a:avLst/>
          </a:prstGeom>
          <a:noFill/>
        </p:spPr>
      </p:pic>
      <p:pic>
        <p:nvPicPr>
          <p:cNvPr id="4" name="Рисунок 3" descr="img142.jpg"/>
          <p:cNvPicPr>
            <a:picLocks noChangeAspect="1"/>
          </p:cNvPicPr>
          <p:nvPr/>
        </p:nvPicPr>
        <p:blipFill>
          <a:blip r:embed="rId3" cstate="print">
            <a:lum bright="-10000"/>
          </a:blip>
          <a:stretch>
            <a:fillRect/>
          </a:stretch>
        </p:blipFill>
        <p:spPr>
          <a:xfrm>
            <a:off x="899592" y="476672"/>
            <a:ext cx="7344816" cy="5832648"/>
          </a:xfrm>
          <a:prstGeom prst="rect">
            <a:avLst/>
          </a:prstGeom>
        </p:spPr>
      </p:pic>
    </p:spTree>
  </p:cSld>
  <p:clrMapOvr>
    <a:masterClrMapping/>
  </p:clrMapOvr>
  <p:transition spd="slow" advClick="0" advTm="5000"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1223</TotalTime>
  <Words>1774</Words>
  <Application>Microsoft Office PowerPoint</Application>
  <PresentationFormat>Экран (4:3)</PresentationFormat>
  <Paragraphs>460</Paragraphs>
  <Slides>30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  ПАСПОРТ  дорожной безопасности    МБДОУ  «Детский сад «Спутник»      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   1. Информация ГИБДД о состоянии  детского дорожно-транспортного травматизма в городе/районе (ежемесячные данные), рассмотрение отдельных случаев  с кратким обзором причин   случившегося.  (Можно   приложить   схему    ДТП и  указать пункты. Правил дорожного  движения (ПДД), нарушение требований которых привело к происшествию). Сообщение   о   работе,  проведенной  с  детьми   и   родителями   в   связи   с  происшедшими ДТП.      2.  Информация  о  проводимых  в  детском  саду    мероприятиях,  связанных  с    изучением    ПДД: проведение игр, конкурсов, соревнований с обязательными  сообщениями о ходе по   подготовки к ним и итогах по окончанию проведения.      3.  Постоянная,         но    периодически          сменяемая        тематическая     информация:   «Причины   ДТП»,   «Дорожные   ловушки»,   «Как   избежать   опасности   на    дороге»,           «Влияние   погодных    условий   на   безопасность   дорожного   движения»,  «Поведение   пешеходов в зависимости от времени года».     4.  Памятки, листовки лаконичного, но исчерпывающего материала.      5.  В качестве информационных материалов, как для родителей, так и для детей   могут     быть  использованы  газетные  и  журнальные   вырезки  актуального  характера по     тематике       безопасности дорожного движения.      6.  Схема      безопасного        маршрута      движения     пешеходов   по    территории    микрорайона к детскому саду.                                                  </vt:lpstr>
      <vt:lpstr>Слайд 20</vt:lpstr>
      <vt:lpstr>Слайд 21</vt:lpstr>
      <vt:lpstr>Слайд 22</vt:lpstr>
      <vt:lpstr>  МАТЕРИАЛЫ К ПРОВЕДЕНИЮ РОДИТЕЛЬСКОГО СОБРАНИЯ «Ребенок и правила дорожного движения»                                                             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ПАСПОРТ  дорожной безопасности    МБДОУ  «Детский сад «Спутник»</dc:title>
  <dc:creator>света</dc:creator>
  <cp:lastModifiedBy>света</cp:lastModifiedBy>
  <cp:revision>107</cp:revision>
  <dcterms:created xsi:type="dcterms:W3CDTF">2015-04-09T19:06:08Z</dcterms:created>
  <dcterms:modified xsi:type="dcterms:W3CDTF">2015-04-17T04:53:39Z</dcterms:modified>
</cp:coreProperties>
</file>